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16.xml" ContentType="application/vnd.openxmlformats-officedocument.presentationml.slideLayout+xml"/>
  <Override PartName="/ppt/theme/theme40.xml" ContentType="application/vnd.openxmlformats-officedocument.theme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slideLayouts/slideLayout17.xml" ContentType="application/vnd.openxmlformats-officedocument.presentationml.slideLayout+xml"/>
  <Override PartName="/ppt/theme/theme80.xml" ContentType="application/vnd.openxmlformats-officedocument.theme+xml"/>
  <Override PartName="/ppt/theme/themeOverride1.xml" ContentType="application/vnd.openxmlformats-officedocument.themeOverride+xml"/>
  <Override PartName="/ppt/theme/theme8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  <p:sldMasterId id="2147484060" r:id="rId2"/>
    <p:sldMasterId id="2147484062" r:id="rId3"/>
    <p:sldMasterId id="2147484145" r:id="rId4"/>
    <p:sldMasterId id="2147483984" r:id="rId5"/>
    <p:sldMasterId id="2147483988" r:id="rId6"/>
    <p:sldMasterId id="2147483990" r:id="rId7"/>
    <p:sldMasterId id="2147483992" r:id="rId8"/>
    <p:sldMasterId id="2147483994" r:id="rId9"/>
    <p:sldMasterId id="2147483996" r:id="rId10"/>
    <p:sldMasterId id="2147483998" r:id="rId11"/>
    <p:sldMasterId id="2147484000" r:id="rId12"/>
    <p:sldMasterId id="2147484002" r:id="rId13"/>
    <p:sldMasterId id="2147484004" r:id="rId14"/>
    <p:sldMasterId id="2147484006" r:id="rId15"/>
    <p:sldMasterId id="2147484008" r:id="rId16"/>
    <p:sldMasterId id="2147484010" r:id="rId17"/>
    <p:sldMasterId id="2147484012" r:id="rId18"/>
    <p:sldMasterId id="2147484014" r:id="rId19"/>
    <p:sldMasterId id="2147484016" r:id="rId20"/>
    <p:sldMasterId id="2147484018" r:id="rId21"/>
    <p:sldMasterId id="2147484020" r:id="rId22"/>
    <p:sldMasterId id="2147484022" r:id="rId23"/>
    <p:sldMasterId id="2147484023" r:id="rId24"/>
    <p:sldMasterId id="2147484027" r:id="rId25"/>
    <p:sldMasterId id="2147484029" r:id="rId26"/>
    <p:sldMasterId id="2147484031" r:id="rId27"/>
    <p:sldMasterId id="2147484033" r:id="rId28"/>
    <p:sldMasterId id="2147484035" r:id="rId29"/>
    <p:sldMasterId id="2147484037" r:id="rId30"/>
    <p:sldMasterId id="2147484039" r:id="rId31"/>
    <p:sldMasterId id="2147484041" r:id="rId32"/>
    <p:sldMasterId id="2147484043" r:id="rId33"/>
    <p:sldMasterId id="2147484045" r:id="rId34"/>
    <p:sldMasterId id="2147484047" r:id="rId35"/>
    <p:sldMasterId id="2147484049" r:id="rId36"/>
    <p:sldMasterId id="2147484051" r:id="rId37"/>
    <p:sldMasterId id="2147484053" r:id="rId38"/>
    <p:sldMasterId id="2147484055" r:id="rId39"/>
    <p:sldMasterId id="2147484058" r:id="rId40"/>
    <p:sldMasterId id="2147484064" r:id="rId41"/>
    <p:sldMasterId id="2147484066" r:id="rId42"/>
    <p:sldMasterId id="2147484068" r:id="rId43"/>
    <p:sldMasterId id="2147484070" r:id="rId44"/>
    <p:sldMasterId id="2147484072" r:id="rId45"/>
    <p:sldMasterId id="2147484074" r:id="rId46"/>
    <p:sldMasterId id="2147484076" r:id="rId47"/>
    <p:sldMasterId id="2147484078" r:id="rId48"/>
    <p:sldMasterId id="2147484080" r:id="rId49"/>
    <p:sldMasterId id="2147484082" r:id="rId50"/>
    <p:sldMasterId id="2147484084" r:id="rId51"/>
    <p:sldMasterId id="2147484086" r:id="rId52"/>
    <p:sldMasterId id="2147484088" r:id="rId53"/>
    <p:sldMasterId id="2147484090" r:id="rId54"/>
    <p:sldMasterId id="2147484092" r:id="rId55"/>
    <p:sldMasterId id="2147484094" r:id="rId56"/>
    <p:sldMasterId id="2147484096" r:id="rId57"/>
    <p:sldMasterId id="2147484100" r:id="rId58"/>
    <p:sldMasterId id="2147484102" r:id="rId59"/>
    <p:sldMasterId id="2147484104" r:id="rId60"/>
    <p:sldMasterId id="2147484106" r:id="rId61"/>
    <p:sldMasterId id="2147484108" r:id="rId62"/>
    <p:sldMasterId id="2147484110" r:id="rId63"/>
    <p:sldMasterId id="2147484112" r:id="rId64"/>
    <p:sldMasterId id="2147484114" r:id="rId65"/>
    <p:sldMasterId id="2147484116" r:id="rId66"/>
    <p:sldMasterId id="2147484120" r:id="rId67"/>
    <p:sldMasterId id="2147484122" r:id="rId68"/>
    <p:sldMasterId id="2147484124" r:id="rId69"/>
    <p:sldMasterId id="2147484126" r:id="rId70"/>
    <p:sldMasterId id="2147484128" r:id="rId71"/>
    <p:sldMasterId id="2147484130" r:id="rId72"/>
    <p:sldMasterId id="2147484132" r:id="rId73"/>
    <p:sldMasterId id="2147484134" r:id="rId74"/>
    <p:sldMasterId id="2147484136" r:id="rId75"/>
    <p:sldMasterId id="2147484138" r:id="rId76"/>
    <p:sldMasterId id="2147484140" r:id="rId77"/>
    <p:sldMasterId id="2147484142" r:id="rId78"/>
    <p:sldMasterId id="2147484144" r:id="rId79"/>
    <p:sldMasterId id="2147484147" r:id="rId80"/>
  </p:sldMasterIdLst>
  <p:notesMasterIdLst>
    <p:notesMasterId r:id="rId119"/>
  </p:notesMasterIdLst>
  <p:sldIdLst>
    <p:sldId id="564" r:id="rId81"/>
    <p:sldId id="604" r:id="rId82"/>
    <p:sldId id="566" r:id="rId83"/>
    <p:sldId id="567" r:id="rId84"/>
    <p:sldId id="568" r:id="rId85"/>
    <p:sldId id="569" r:id="rId86"/>
    <p:sldId id="570" r:id="rId87"/>
    <p:sldId id="589" r:id="rId88"/>
    <p:sldId id="599" r:id="rId89"/>
    <p:sldId id="598" r:id="rId90"/>
    <p:sldId id="600" r:id="rId91"/>
    <p:sldId id="601" r:id="rId92"/>
    <p:sldId id="602" r:id="rId93"/>
    <p:sldId id="603" r:id="rId94"/>
    <p:sldId id="588" r:id="rId95"/>
    <p:sldId id="578" r:id="rId96"/>
    <p:sldId id="592" r:id="rId97"/>
    <p:sldId id="593" r:id="rId98"/>
    <p:sldId id="591" r:id="rId99"/>
    <p:sldId id="590" r:id="rId100"/>
    <p:sldId id="587" r:id="rId101"/>
    <p:sldId id="577" r:id="rId102"/>
    <p:sldId id="594" r:id="rId103"/>
    <p:sldId id="595" r:id="rId104"/>
    <p:sldId id="596" r:id="rId105"/>
    <p:sldId id="597" r:id="rId106"/>
    <p:sldId id="586" r:id="rId107"/>
    <p:sldId id="579" r:id="rId108"/>
    <p:sldId id="584" r:id="rId109"/>
    <p:sldId id="583" r:id="rId110"/>
    <p:sldId id="581" r:id="rId111"/>
    <p:sldId id="585" r:id="rId112"/>
    <p:sldId id="580" r:id="rId113"/>
    <p:sldId id="571" r:id="rId114"/>
    <p:sldId id="605" r:id="rId115"/>
    <p:sldId id="572" r:id="rId116"/>
    <p:sldId id="575" r:id="rId117"/>
    <p:sldId id="576" r:id="rId118"/>
  </p:sldIdLst>
  <p:sldSz cx="9144000" cy="6858000" type="screen4x3"/>
  <p:notesSz cx="6858000" cy="12039600"/>
  <p:custDataLst>
    <p:tags r:id="rId1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9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3E"/>
    <a:srgbClr val="FFD300"/>
    <a:srgbClr val="FFD903"/>
    <a:srgbClr val="64541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78652" autoAdjust="0"/>
  </p:normalViewPr>
  <p:slideViewPr>
    <p:cSldViewPr showGuides="1">
      <p:cViewPr varScale="1">
        <p:scale>
          <a:sx n="65" d="100"/>
          <a:sy n="65" d="100"/>
        </p:scale>
        <p:origin x="312" y="78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-396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4008" y="-90"/>
      </p:cViewPr>
      <p:guideLst>
        <p:guide orient="horz" pos="379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3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" Target="slides/slide4.xml"/><Relationship Id="rId89" Type="http://schemas.openxmlformats.org/officeDocument/2006/relationships/slide" Target="slides/slide9.xml"/><Relationship Id="rId112" Type="http://schemas.openxmlformats.org/officeDocument/2006/relationships/slide" Target="slides/slide32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2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22.xml"/><Relationship Id="rId12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10.xml"/><Relationship Id="rId95" Type="http://schemas.openxmlformats.org/officeDocument/2006/relationships/slide" Target="slides/slide1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" Target="slides/slide33.xml"/><Relationship Id="rId118" Type="http://schemas.openxmlformats.org/officeDocument/2006/relationships/slide" Target="slides/slide38.xml"/><Relationship Id="rId80" Type="http://schemas.openxmlformats.org/officeDocument/2006/relationships/slideMaster" Target="slideMasters/slideMaster80.xml"/><Relationship Id="rId85" Type="http://schemas.openxmlformats.org/officeDocument/2006/relationships/slide" Target="slides/slide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23.xml"/><Relationship Id="rId108" Type="http://schemas.openxmlformats.org/officeDocument/2006/relationships/slide" Target="slides/slide28.xml"/><Relationship Id="rId124" Type="http://schemas.openxmlformats.org/officeDocument/2006/relationships/tableStyles" Target="tableStyles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" Target="slides/slide11.xml"/><Relationship Id="rId96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" Target="slides/slide34.xml"/><Relationship Id="rId119" Type="http://schemas.openxmlformats.org/officeDocument/2006/relationships/notesMaster" Target="notesMasters/notesMaster1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" Target="slides/slide1.xml"/><Relationship Id="rId86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2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7.xml"/><Relationship Id="rId104" Type="http://schemas.openxmlformats.org/officeDocument/2006/relationships/slide" Target="slides/slide24.xml"/><Relationship Id="rId120" Type="http://schemas.openxmlformats.org/officeDocument/2006/relationships/tags" Target="tags/tag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" Target="slides/slide7.xml"/><Relationship Id="rId110" Type="http://schemas.openxmlformats.org/officeDocument/2006/relationships/slide" Target="slides/slide30.xml"/><Relationship Id="rId115" Type="http://schemas.openxmlformats.org/officeDocument/2006/relationships/slide" Target="slides/slide3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20.xml"/><Relationship Id="rId10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" Target="slides/slide13.xml"/><Relationship Id="rId98" Type="http://schemas.openxmlformats.org/officeDocument/2006/relationships/slide" Target="slides/slide18.xml"/><Relationship Id="rId1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" Target="slides/slide3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" Target="slides/slide3.xml"/><Relationship Id="rId88" Type="http://schemas.openxmlformats.org/officeDocument/2006/relationships/slide" Target="slides/slide8.xml"/><Relationship Id="rId111" Type="http://schemas.openxmlformats.org/officeDocument/2006/relationships/slide" Target="slides/slide31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" Target="slides/slide14.xml"/><Relationship Id="rId99" Type="http://schemas.openxmlformats.org/officeDocument/2006/relationships/slide" Target="slides/slide19.xml"/><Relationship Id="rId101" Type="http://schemas.openxmlformats.org/officeDocument/2006/relationships/slide" Target="slides/slide21.xml"/><Relationship Id="rId1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D639F9-8FBE-4D47-A433-5DA09632C3E3}" type="datetimeFigureOut">
              <a:rPr lang="en-US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25638" y="873125"/>
            <a:ext cx="3005137" cy="2255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346625"/>
            <a:ext cx="6096000" cy="778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35248"/>
            <a:ext cx="2971800" cy="602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97364D-C55B-463C-9E58-3FEBC9E83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3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492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2184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9006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7736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28444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22012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Arrowhead Honor: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Worn only with a commissioner badge of office, left sleeve on long-sleeved shirt. 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To accommodate this award on a short-sleeved shirt, the badge of office may be moved to touch the council shoulder emblem.</a:t>
            </a:r>
          </a:p>
        </p:txBody>
      </p:sp>
    </p:spTree>
    <p:extLst>
      <p:ext uri="{BB962C8B-B14F-4D97-AF65-F5344CB8AC3E}">
        <p14:creationId xmlns:p14="http://schemas.microsoft.com/office/powerpoint/2010/main" val="471199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NEWEST</a:t>
            </a:r>
            <a:r>
              <a:rPr lang="en-US" sz="1800" baseline="0" dirty="0" smtClean="0"/>
              <a:t> Commissioner Award</a:t>
            </a:r>
          </a:p>
          <a:p>
            <a:r>
              <a:rPr lang="en-US" sz="1800" baseline="0" dirty="0" smtClean="0"/>
              <a:t>Tied directly to Journey to Excellence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7440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30252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6379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OR…. New-Unit Commissioner Basic Training!</a:t>
            </a:r>
          </a:p>
          <a:p>
            <a:endParaRPr lang="en-US" sz="1800" dirty="0" smtClean="0"/>
          </a:p>
          <a:p>
            <a:r>
              <a:rPr lang="en-US" sz="1800" dirty="0" smtClean="0"/>
              <a:t>See progress Form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403099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37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42862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Commissioners Award of Excellence in Unit Service: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6507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16834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00381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9527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83431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24889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Scouters’ Key</a:t>
            </a:r>
          </a:p>
        </p:txBody>
      </p:sp>
    </p:spTree>
    <p:extLst>
      <p:ext uri="{BB962C8B-B14F-4D97-AF65-F5344CB8AC3E}">
        <p14:creationId xmlns:p14="http://schemas.microsoft.com/office/powerpoint/2010/main" val="389892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04393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2433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35864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86716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173023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800" dirty="0" smtClean="0"/>
              <a:t>DCSA</a:t>
            </a:r>
          </a:p>
        </p:txBody>
      </p:sp>
    </p:spTree>
    <p:extLst>
      <p:ext uri="{BB962C8B-B14F-4D97-AF65-F5344CB8AC3E}">
        <p14:creationId xmlns:p14="http://schemas.microsoft.com/office/powerpoint/2010/main" val="5097099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166492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34741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0626091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32882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7364D-C55B-463C-9E58-3FEBC9E83C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0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800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85510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IF the Commissioner is doing their job according the “Administration of Commissioner Service”</a:t>
            </a:r>
            <a:r>
              <a:rPr lang="en-US" sz="1600" baseline="0" dirty="0" smtClean="0"/>
              <a:t> Manual – they AUTOMATICALLY earn all the awards (over time)!!!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0000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39005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8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438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588199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67098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695962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80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9E06E-BE7D-4CAE-B57E-B8C3BC61624C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6535AD-D556-46FE-B23E-34EDA9EB0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32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32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467382-A389-4B15-B235-FA71E72DF90C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3E6A72-8448-4BE3-B001-7A57D5E1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3/10/2014</a:t>
            </a:fld>
            <a:endParaRPr lang="en-US"/>
          </a:p>
        </p:txBody>
      </p:sp>
      <p:pic>
        <p:nvPicPr>
          <p:cNvPr id="7" name="Picture 6" descr="ArcherSilo_blue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flipH="1">
            <a:off x="1219200" y="5852160"/>
            <a:ext cx="438137" cy="1005840"/>
          </a:xfrm>
          <a:prstGeom prst="rect">
            <a:avLst/>
          </a:prstGeom>
        </p:spPr>
      </p:pic>
      <p:pic>
        <p:nvPicPr>
          <p:cNvPr id="8" name="Picture 7" descr="SailboatSilo_Blue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 rot="21040841">
            <a:off x="1234300" y="2415080"/>
            <a:ext cx="749973" cy="1188720"/>
          </a:xfrm>
          <a:prstGeom prst="rect">
            <a:avLst/>
          </a:prstGeom>
        </p:spPr>
      </p:pic>
      <p:pic>
        <p:nvPicPr>
          <p:cNvPr id="9" name="Picture 8" descr="ScubaSilo_blue.png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990600" y="4495800"/>
            <a:ext cx="759848" cy="767068"/>
          </a:xfrm>
          <a:prstGeom prst="rect">
            <a:avLst/>
          </a:prstGeom>
        </p:spPr>
      </p:pic>
      <p:pic>
        <p:nvPicPr>
          <p:cNvPr id="10" name="Picture 9" descr="RappelSilo_blue.png"/>
          <p:cNvPicPr>
            <a:picLocks noChangeAspect="1"/>
          </p:cNvPicPr>
          <p:nvPr userDrawn="1"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4197" y="5181600"/>
            <a:ext cx="671603" cy="1737360"/>
          </a:xfrm>
          <a:prstGeom prst="rect">
            <a:avLst/>
          </a:prstGeom>
        </p:spPr>
      </p:pic>
      <p:pic>
        <p:nvPicPr>
          <p:cNvPr id="11" name="Picture 10" descr="KayakSilo_blue.png"/>
          <p:cNvPicPr>
            <a:picLocks noChangeAspect="1"/>
          </p:cNvPicPr>
          <p:nvPr userDrawn="1"/>
        </p:nvPicPr>
        <p:blipFill>
          <a:blip r:embed="rId6" cstate="print">
            <a:lum bright="70000" contrast="-70000"/>
          </a:blip>
          <a:stretch>
            <a:fillRect/>
          </a:stretch>
        </p:blipFill>
        <p:spPr>
          <a:xfrm>
            <a:off x="-228600" y="3733800"/>
            <a:ext cx="1043755" cy="548640"/>
          </a:xfrm>
          <a:prstGeom prst="rect">
            <a:avLst/>
          </a:prstGeom>
        </p:spPr>
      </p:pic>
      <p:pic>
        <p:nvPicPr>
          <p:cNvPr id="12" name="Picture 11" descr="ZiplineSilo_Blue.png"/>
          <p:cNvPicPr>
            <a:picLocks noChangeAspect="1"/>
          </p:cNvPicPr>
          <p:nvPr userDrawn="1"/>
        </p:nvPicPr>
        <p:blipFill>
          <a:blip r:embed="rId7" cstate="print">
            <a:lum bright="70000" contrast="-70000"/>
          </a:blip>
          <a:stretch>
            <a:fillRect/>
          </a:stretch>
        </p:blipFill>
        <p:spPr>
          <a:xfrm>
            <a:off x="381000" y="1905000"/>
            <a:ext cx="713275" cy="91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81200" cy="252815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92B2311-2AEF-433F-8673-CCFB18527A70}" type="datetime1">
              <a:rPr lang="en-US" smtClean="0"/>
              <a:pPr/>
              <a:t>3/10/2014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552" y="-39256"/>
            <a:ext cx="2468880" cy="24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</p:spPr>
        <p:txBody>
          <a:bodyPr/>
          <a:lstStyle>
            <a:lvl1pPr>
              <a:defRPr/>
            </a:lvl1pPr>
          </a:lstStyle>
          <a:p>
            <a:fld id="{BE238B9C-D53A-444D-9C87-7E9126D60BD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DB21C0D-C847-41F5-A7C3-BE1C7640DB99}" type="datetime1">
              <a:rPr lang="en-US" smtClean="0"/>
              <a:pPr/>
              <a:t>3/10/2014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D3BB-2663-42A8-823D-A4A94D4BF8B9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21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59B06E-588A-49D7-A36A-551D51B119B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3/10/2014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E4D886-028A-4207-B8C1-3AFC879076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3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CC476-105B-439D-8BA2-EF5C153D941E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7BA663-5539-4382-90A0-63C46CA9C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A03873-4EE0-412C-9EF1-A26CAFE00F88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895AE8-E99A-422E-8EF4-9965F55A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13CFF-768A-4BA3-9F3D-0B5D8DC650C1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37B13C-5FFD-4E14-9EBB-DEEB0A777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1DABB9-AFE8-4C1E-873B-568143FD6256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50FBF-6542-48CF-AC68-96A611F50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CA120-9537-4FBE-8032-364866FAA7F6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AA48D3-A8F5-4504-B263-F741EB97C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FFB3D-7665-4A26-8095-B1AB3F213571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708BE2-7196-4B78-B3B8-8E814461D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D9EEC-A195-4491-A6D7-D3CB0F20B040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7D6A6E-5904-4190-A347-DA1F3E5F6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E32942-E94F-4114-A253-56F3EA8ADB65}" type="datetime1">
              <a:rPr lang="en-US" smtClean="0"/>
              <a:pPr>
                <a:defRPr/>
              </a:pPr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B7E973-1373-4601-8BBA-82EF8EF12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7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1.xml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4.xml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7.xml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8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.xml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0.xml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1.xml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2.xml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3.xml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4.xml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5.xml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7.xml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8.xml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5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0.xml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1.xml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2.xml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3.xml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4.xml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5.xml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6.xml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7.xml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8.xml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.xml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0.xml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1.xml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2.xml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3.xml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4.xml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5.xml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6.xml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7.xml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8.xml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7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8.xml"/></Relationships>
</file>

<file path=ppt/slideMasters/_rels/slideMaster80.xml.rels><?xml version="1.0" encoding="UTF-8" standalone="yes"?>
<Relationships xmlns="http://schemas.openxmlformats.org/package/2006/relationships"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1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/>
              <a:pPr>
                <a:defRPr/>
              </a:pPr>
              <a:t>3/10/2014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3/10/2014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3" descr="AnnivGrStandard_White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6013" y="6473825"/>
            <a:ext cx="183197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pic>
        <p:nvPicPr>
          <p:cNvPr id="1029" name="Picture 10" descr="FDL_4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838" y="280988"/>
            <a:ext cx="1658937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9E305554-BC54-4800-A677-42E5E0945AE9}" type="datetime1">
              <a:rPr lang="en-US" smtClean="0">
                <a:cs typeface="+mn-cs"/>
              </a:rPr>
              <a:pPr defTabSz="457200"/>
              <a:t>3/10/2014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1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A05419-90FC-4B46-A9E9-6422FEACD8F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61333EE-70BF-42E1-998F-178244F29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4176"/>
            </a:gs>
            <a:gs pos="100000">
              <a:srgbClr val="005AA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Prepared_For_LifeREV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5863" y="6565900"/>
            <a:ext cx="107473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14288" y="0"/>
            <a:ext cx="2098676" cy="687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24082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08238" y="1600200"/>
            <a:ext cx="62785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29375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1481B88F-FA56-43D8-81ED-34726747F236}" type="slidenum">
              <a:rPr lang="en-US">
                <a:cs typeface="+mn-cs"/>
              </a:rPr>
              <a:pPr defTabSz="457200"/>
              <a:t>‹#›</a:t>
            </a:fld>
            <a:endParaRPr lang="en-US">
              <a:cs typeface="+mn-cs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503863" y="6429375"/>
            <a:ext cx="1855787" cy="365125"/>
          </a:xfrm>
          <a:custGeom>
            <a:avLst/>
            <a:gdLst>
              <a:gd name="connsiteX0" fmla="*/ 0 w 595382"/>
              <a:gd name="connsiteY0" fmla="*/ 0 h 365125"/>
              <a:gd name="connsiteX1" fmla="*/ 595382 w 595382"/>
              <a:gd name="connsiteY1" fmla="*/ 0 h 365125"/>
              <a:gd name="connsiteX2" fmla="*/ 595382 w 595382"/>
              <a:gd name="connsiteY2" fmla="*/ 365125 h 365125"/>
              <a:gd name="connsiteX3" fmla="*/ 0 w 595382"/>
              <a:gd name="connsiteY3" fmla="*/ 365125 h 365125"/>
              <a:gd name="connsiteX4" fmla="*/ 0 w 595382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382" h="365125">
                <a:moveTo>
                  <a:pt x="0" y="0"/>
                </a:moveTo>
                <a:lnTo>
                  <a:pt x="595382" y="0"/>
                </a:lnTo>
                <a:lnTo>
                  <a:pt x="595382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95B3D7"/>
                </a:solidFill>
                <a:latin typeface="Helvetica" pitchFamily="-105" charset="0"/>
              </a:defRPr>
            </a:lvl1pPr>
          </a:lstStyle>
          <a:p>
            <a:pPr defTabSz="457200"/>
            <a:fld id="{75C22859-872D-41F4-BB79-2658EB370F52}" type="datetime1">
              <a:rPr lang="en-US" smtClean="0">
                <a:cs typeface="+mn-cs"/>
              </a:rPr>
              <a:pPr defTabSz="457200"/>
              <a:t>3/10/2014</a:t>
            </a:fld>
            <a:endParaRPr lang="en-US"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 flipV="1">
            <a:off x="2089150" y="0"/>
            <a:ext cx="44450" cy="6858000"/>
          </a:xfrm>
          <a:prstGeom prst="rect">
            <a:avLst/>
          </a:prstGeom>
          <a:solidFill>
            <a:srgbClr val="CF00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87"/>
          <a:stretch/>
        </p:blipFill>
        <p:spPr>
          <a:xfrm>
            <a:off x="-134071" y="306388"/>
            <a:ext cx="2168452" cy="7921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" y="5286896"/>
            <a:ext cx="1912937" cy="13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Helvetica"/>
          <a:ea typeface="ＭＳ Ｐゴシック" pitchFamily="-105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pitchFamily="-105" charset="0"/>
          <a:ea typeface="ＭＳ Ｐゴシック" pitchFamily="-10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400" b="1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200" i="1" kern="1200">
          <a:solidFill>
            <a:srgbClr val="FFFFFF"/>
          </a:solidFill>
          <a:latin typeface="Helvetica"/>
          <a:ea typeface="ＭＳ Ｐゴシック" pitchFamily="-10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1D0D497-BA50-4E50-9440-6BF2DC0BBF2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FE8B65-1B13-4C96-A2C2-3758BD889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  <a:cs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6D0B86-9D59-4C9B-9586-B91011A180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4EDBE5-1C14-4180-8AC2-AD4579384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8EE4A8B-2964-4893-B487-61A0523DF90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3/10/2014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D93961F-EB88-404B-A244-0F3CFE64F8D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6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Lucida Sans Unicode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48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946192-B794-4AD7-8949-E97863FC78E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3/10/2014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E1B7098-EFD8-4737-A32C-3C7300F676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8493" name="Picture 13" descr="AnnivGrStandard_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5pPr>
      <a:lvl6pPr marL="18288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6pPr>
      <a:lvl7pPr marL="2286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7pPr>
      <a:lvl8pPr marL="27432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8pPr>
      <a:lvl9pPr marL="32004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scouting.org/Media/InsigniaGuid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issioner-bsa.org/awards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3124200"/>
            <a:ext cx="7772400" cy="2514600"/>
          </a:xfrm>
        </p:spPr>
        <p:txBody>
          <a:bodyPr lIns="45720" rIns="45720"/>
          <a:lstStyle/>
          <a:p>
            <a:pPr marL="0" indent="0" algn="r">
              <a:buFont typeface="Wingdings 3" pitchFamily="18" charset="2"/>
              <a:buNone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Training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220" name="Picture 3" descr="Untitle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608388" y="533400"/>
            <a:ext cx="19272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Lucida Sans Unicode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29" name="Picture 13" descr="AnnivGrStandard_Whi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159500"/>
            <a:ext cx="2895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Roundtable Commissioner (cont.)</a:t>
            </a:r>
          </a:p>
          <a:p>
            <a:pPr lvl="1"/>
            <a:r>
              <a:rPr lang="en-US" sz="2400" dirty="0" smtClean="0"/>
              <a:t>Recruit </a:t>
            </a:r>
            <a:r>
              <a:rPr lang="en-US" sz="2400" dirty="0"/>
              <a:t>a roundtable staff</a:t>
            </a:r>
          </a:p>
          <a:p>
            <a:pPr lvl="1"/>
            <a:r>
              <a:rPr lang="en-US" sz="2400" dirty="0"/>
              <a:t>Lead staff in preparing a one year roundtable outline</a:t>
            </a:r>
          </a:p>
          <a:p>
            <a:pPr lvl="1"/>
            <a:r>
              <a:rPr lang="en-US" sz="2400" dirty="0"/>
              <a:t>Supervise the staff in conducting these roundtables</a:t>
            </a:r>
          </a:p>
          <a:p>
            <a:pPr lvl="1"/>
            <a:r>
              <a:rPr lang="en-US" sz="2400" dirty="0"/>
              <a:t>With the district commissioner and district executive, develop and use an attendance promotion plan</a:t>
            </a:r>
          </a:p>
          <a:p>
            <a:pPr lvl="1"/>
            <a:r>
              <a:rPr lang="en-US" sz="2400" dirty="0"/>
              <a:t>Attend a council commissioner conference, roundtable, or planning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42940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78486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District Commissioner </a:t>
            </a:r>
          </a:p>
          <a:p>
            <a:pPr lvl="1"/>
            <a:r>
              <a:rPr lang="en-US" sz="2400" dirty="0"/>
              <a:t>Work with the district executive to evaluate all district commissioners</a:t>
            </a:r>
          </a:p>
          <a:p>
            <a:pPr lvl="1"/>
            <a:r>
              <a:rPr lang="en-US" sz="2400" dirty="0"/>
              <a:t>Achieve a ratio of one unit commissioner for every three units in the district or service area</a:t>
            </a:r>
          </a:p>
          <a:p>
            <a:pPr lvl="1"/>
            <a:r>
              <a:rPr lang="en-US" sz="2400" dirty="0"/>
              <a:t>Develop and put into action a suitable recruiting plan</a:t>
            </a:r>
          </a:p>
          <a:p>
            <a:pPr lvl="1"/>
            <a:r>
              <a:rPr lang="en-US" sz="2400" dirty="0"/>
              <a:t>Chair or take part actively in six district commissioner staff </a:t>
            </a:r>
            <a:r>
              <a:rPr lang="en-US" sz="2400" dirty="0" smtClean="0"/>
              <a:t>meetings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496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District Commissioner (cont.)</a:t>
            </a:r>
          </a:p>
          <a:p>
            <a:pPr lvl="1"/>
            <a:r>
              <a:rPr lang="en-US" sz="2400" dirty="0" smtClean="0"/>
              <a:t>Attend </a:t>
            </a:r>
            <a:r>
              <a:rPr lang="en-US" sz="2400" dirty="0"/>
              <a:t>six district committee meetings</a:t>
            </a:r>
          </a:p>
          <a:p>
            <a:pPr lvl="1"/>
            <a:r>
              <a:rPr lang="en-US" sz="2400" dirty="0"/>
              <a:t>Attend a council commissioner conference or planning conference with a majority of the commissioner staff</a:t>
            </a:r>
          </a:p>
          <a:p>
            <a:pPr lvl="1"/>
            <a:r>
              <a:rPr lang="en-US" sz="2400" dirty="0"/>
              <a:t>Provide personal coaching for the </a:t>
            </a:r>
            <a:r>
              <a:rPr lang="en-US" sz="2400" dirty="0" smtClean="0"/>
              <a:t>commissioners in the district</a:t>
            </a:r>
            <a:endParaRPr lang="en-US" sz="2400" dirty="0"/>
          </a:p>
          <a:p>
            <a:pPr lvl="1"/>
            <a:r>
              <a:rPr lang="en-US" sz="2400" dirty="0"/>
              <a:t>Develop and implement a plan to track and hold unit commissioners accountable for monthly unit visits</a:t>
            </a:r>
          </a:p>
        </p:txBody>
      </p:sp>
    </p:spTree>
    <p:extLst>
      <p:ext uri="{BB962C8B-B14F-4D97-AF65-F5344CB8AC3E}">
        <p14:creationId xmlns:p14="http://schemas.microsoft.com/office/powerpoint/2010/main" val="36719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Council Commissioner</a:t>
            </a:r>
          </a:p>
          <a:p>
            <a:pPr lvl="1"/>
            <a:r>
              <a:rPr lang="en-US" sz="2400" dirty="0"/>
              <a:t>Work with the Scout executive or other staff adviser and evaluate all district commissioners in the council</a:t>
            </a:r>
          </a:p>
          <a:p>
            <a:pPr lvl="1"/>
            <a:r>
              <a:rPr lang="en-US" sz="2400" dirty="0"/>
              <a:t>Have an active, effective district commissioner in every district of the council</a:t>
            </a:r>
          </a:p>
          <a:p>
            <a:pPr lvl="1"/>
            <a:r>
              <a:rPr lang="en-US" sz="2400" dirty="0"/>
              <a:t>Develop and put into action a suitable recruiting plan throughout the </a:t>
            </a:r>
            <a:r>
              <a:rPr lang="en-US" sz="2400" dirty="0" smtClean="0"/>
              <a:t>council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77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Council Commissioner (cont.)</a:t>
            </a:r>
          </a:p>
          <a:p>
            <a:pPr lvl="1"/>
            <a:r>
              <a:rPr lang="en-US" sz="2400" dirty="0" smtClean="0"/>
              <a:t>Achieve </a:t>
            </a:r>
            <a:r>
              <a:rPr lang="en-US" sz="2400" dirty="0"/>
              <a:t>a ratio in the council of one unit commissioner for every three units</a:t>
            </a:r>
          </a:p>
          <a:p>
            <a:pPr lvl="1"/>
            <a:r>
              <a:rPr lang="en-US" sz="2400" dirty="0"/>
              <a:t>Chair or actively take part in six council commissioner meetings</a:t>
            </a:r>
          </a:p>
          <a:p>
            <a:pPr lvl="1"/>
            <a:r>
              <a:rPr lang="en-US" sz="2400" dirty="0"/>
              <a:t>Give leadership to a council commissioner conference</a:t>
            </a:r>
          </a:p>
          <a:p>
            <a:pPr lvl="1"/>
            <a:r>
              <a:rPr lang="en-US" sz="2400" dirty="0"/>
              <a:t>In consultation with the Scout executive, select and carry out a major project in the council</a:t>
            </a:r>
          </a:p>
        </p:txBody>
      </p:sp>
    </p:spTree>
    <p:extLst>
      <p:ext uri="{BB962C8B-B14F-4D97-AF65-F5344CB8AC3E}">
        <p14:creationId xmlns:p14="http://schemas.microsoft.com/office/powerpoint/2010/main" val="34905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7" y="2057400"/>
            <a:ext cx="1814885" cy="25146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7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 Award of Excellence in Unit Service: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/>
              <a:t>Technical </a:t>
            </a:r>
            <a:r>
              <a:rPr lang="en-US" sz="3200" dirty="0" smtClean="0"/>
              <a:t>Skills</a:t>
            </a:r>
          </a:p>
          <a:p>
            <a:pPr lvl="1"/>
            <a:r>
              <a:rPr lang="en-US" sz="2800" dirty="0" smtClean="0"/>
              <a:t>Use UVTS </a:t>
            </a:r>
            <a:r>
              <a:rPr lang="en-US" sz="2800" dirty="0"/>
              <a:t>to log unit visits and generate </a:t>
            </a:r>
            <a:r>
              <a:rPr lang="en-US" sz="2800" dirty="0" smtClean="0"/>
              <a:t>reports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0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4"/>
            <a:ext cx="8458200" cy="616032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 Award of Excellence in Unit Service: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 smtClean="0"/>
              <a:t>Participation</a:t>
            </a:r>
            <a:r>
              <a:rPr lang="en-US" sz="3200" dirty="0"/>
              <a:t>:</a:t>
            </a:r>
          </a:p>
          <a:p>
            <a:pPr lvl="1"/>
            <a:r>
              <a:rPr lang="en-US" sz="2800" dirty="0"/>
              <a:t>Be a participant or staff member in ONE continuing education event for commissioner </a:t>
            </a:r>
            <a:r>
              <a:rPr lang="en-US" sz="2800" dirty="0" smtClean="0"/>
              <a:t>service</a:t>
            </a:r>
          </a:p>
          <a:p>
            <a:pPr lvl="1"/>
            <a:r>
              <a:rPr lang="en-US" sz="2800" dirty="0" smtClean="0"/>
              <a:t>Make </a:t>
            </a:r>
            <a:r>
              <a:rPr lang="en-US" sz="2800" dirty="0"/>
              <a:t>at least six physical visits to each assigned unit per year and log with </a:t>
            </a:r>
            <a:r>
              <a:rPr lang="en-US" sz="2800" dirty="0" smtClean="0"/>
              <a:t>UVTS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16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4"/>
            <a:ext cx="8458200" cy="616032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 Award of Excellence in Unit Service: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 smtClean="0"/>
              <a:t>Participation (</a:t>
            </a:r>
            <a:r>
              <a:rPr lang="en-US" sz="3200" dirty="0" err="1" smtClean="0"/>
              <a:t>cont</a:t>
            </a:r>
            <a:r>
              <a:rPr lang="en-US" sz="3200" dirty="0" smtClean="0"/>
              <a:t>):</a:t>
            </a:r>
            <a:endParaRPr lang="en-US" sz="3200" dirty="0"/>
          </a:p>
          <a:p>
            <a:pPr lvl="1"/>
            <a:r>
              <a:rPr lang="en-US" sz="2800" dirty="0" smtClean="0"/>
              <a:t>Make </a:t>
            </a:r>
            <a:r>
              <a:rPr lang="en-US" sz="2800" dirty="0"/>
              <a:t>at least six significant contacts (in addition to those made in item 2) for each unit served, by telephone, </a:t>
            </a:r>
            <a:r>
              <a:rPr lang="en-US" sz="2800" dirty="0" smtClean="0"/>
              <a:t>two-way </a:t>
            </a:r>
            <a:r>
              <a:rPr lang="en-US" sz="2800" dirty="0"/>
              <a:t>electronic communication, or in person, and log in </a:t>
            </a:r>
            <a:r>
              <a:rPr lang="en-US" sz="2800" dirty="0" smtClean="0"/>
              <a:t>UVTS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125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4"/>
            <a:ext cx="8458200" cy="5017325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 Award of Excellence in Unit Service: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 smtClean="0"/>
              <a:t>Training </a:t>
            </a:r>
            <a:r>
              <a:rPr lang="en-US" sz="3200" dirty="0"/>
              <a:t>and Experience:</a:t>
            </a:r>
          </a:p>
          <a:p>
            <a:pPr lvl="1"/>
            <a:r>
              <a:rPr lang="en-US" sz="2800" dirty="0"/>
              <a:t>Complete </a:t>
            </a:r>
            <a:r>
              <a:rPr lang="en-US" sz="2800" dirty="0" smtClean="0"/>
              <a:t>Commissioner Basic Training</a:t>
            </a:r>
            <a:endParaRPr lang="en-US" sz="2800" dirty="0"/>
          </a:p>
          <a:p>
            <a:pPr lvl="1"/>
            <a:r>
              <a:rPr lang="en-US" sz="2800" dirty="0"/>
              <a:t>Provide </a:t>
            </a:r>
            <a:r>
              <a:rPr lang="en-US" sz="2800" dirty="0" err="1"/>
              <a:t>rechartering</a:t>
            </a:r>
            <a:r>
              <a:rPr lang="en-US" sz="2800" dirty="0"/>
              <a:t> service by holding membership inventories, training verification, and </a:t>
            </a:r>
            <a:r>
              <a:rPr lang="en-US" sz="2800" dirty="0" smtClean="0"/>
              <a:t>JTE progress </a:t>
            </a:r>
            <a:r>
              <a:rPr lang="en-US" sz="2800" dirty="0"/>
              <a:t>review meetings. </a:t>
            </a:r>
            <a:r>
              <a:rPr lang="en-US" sz="2800" dirty="0" smtClean="0"/>
              <a:t>Perform </a:t>
            </a:r>
            <a:r>
              <a:rPr lang="en-US" sz="2800" dirty="0"/>
              <a:t>charter presentations for </a:t>
            </a:r>
            <a:r>
              <a:rPr lang="en-US" sz="2800" dirty="0" smtClean="0"/>
              <a:t>chartered </a:t>
            </a:r>
            <a:r>
              <a:rPr lang="en-US" sz="2800" dirty="0"/>
              <a:t>organizations of </a:t>
            </a:r>
            <a:r>
              <a:rPr lang="en-US" sz="2800" dirty="0" smtClean="0"/>
              <a:t>units served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82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>
          <a:xfrm>
            <a:off x="990601" y="3429000"/>
            <a:ext cx="7086600" cy="1944687"/>
          </a:xfrm>
        </p:spPr>
        <p:txBody>
          <a:bodyPr/>
          <a:lstStyle/>
          <a:p>
            <a:pPr marL="0" indent="0" algn="r" eaLnBrk="1" hangingPunct="1">
              <a:buNone/>
            </a:pPr>
            <a:r>
              <a:rPr lang="en-US" sz="4800" dirty="0" smtClean="0">
                <a:latin typeface="Lucida Sans Unicode" pitchFamily="34" charset="0"/>
              </a:rPr>
              <a:t>Making Sense of</a:t>
            </a:r>
          </a:p>
          <a:p>
            <a:pPr marL="0" indent="0" algn="r" eaLnBrk="1" hangingPunct="1">
              <a:buNone/>
            </a:pPr>
            <a:r>
              <a:rPr lang="en-US" sz="4800" dirty="0" smtClean="0">
                <a:latin typeface="Lucida Sans Unicode" pitchFamily="34" charset="0"/>
              </a:rPr>
              <a:t>Commissioner Awards</a:t>
            </a:r>
            <a:endParaRPr lang="en-US" sz="4400" dirty="0" smtClean="0">
              <a:latin typeface="Lucida Sans Unicode" pitchFamily="34" charset="0"/>
            </a:endParaRPr>
          </a:p>
        </p:txBody>
      </p:sp>
      <p:sp>
        <p:nvSpPr>
          <p:cNvPr id="15365" name="Text Placeholder 2"/>
          <p:cNvSpPr>
            <a:spLocks/>
          </p:cNvSpPr>
          <p:nvPr/>
        </p:nvSpPr>
        <p:spPr bwMode="auto">
          <a:xfrm>
            <a:off x="1066800" y="1143000"/>
            <a:ext cx="701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5400" b="1" dirty="0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William J. </a:t>
            </a:r>
            <a:r>
              <a:rPr lang="en-US" sz="5400" b="1" dirty="0" err="1" smtClean="0">
                <a:solidFill>
                  <a:srgbClr val="AD2E27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Sans Unicode" pitchFamily="34" charset="0"/>
              </a:rPr>
              <a:t>Koller</a:t>
            </a:r>
            <a:endParaRPr lang="en-US" sz="5400" b="1" dirty="0" smtClean="0">
              <a:solidFill>
                <a:srgbClr val="AD2E27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</a:endParaRPr>
          </a:p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3200" dirty="0" smtClean="0">
                <a:solidFill>
                  <a:srgbClr val="F7EEDD"/>
                </a:solidFill>
                <a:latin typeface="Lucida Sans Unicode" pitchFamily="34" charset="0"/>
              </a:rPr>
              <a:t>District Commissioner</a:t>
            </a:r>
          </a:p>
          <a:p>
            <a:pPr algn="r">
              <a:spcBef>
                <a:spcPts val="400"/>
              </a:spcBef>
              <a:buClr>
                <a:srgbClr val="AD2E27"/>
              </a:buClr>
              <a:buSzPct val="68000"/>
              <a:buFont typeface="Wingdings 3" pitchFamily="18" charset="2"/>
              <a:buNone/>
            </a:pPr>
            <a:r>
              <a:rPr lang="en-US" sz="3200" dirty="0" smtClean="0">
                <a:solidFill>
                  <a:srgbClr val="F7EEDD"/>
                </a:solidFill>
                <a:latin typeface="Lucida Sans Unicode" pitchFamily="34" charset="0"/>
              </a:rPr>
              <a:t>Seneca District</a:t>
            </a:r>
            <a:endParaRPr lang="en-US" sz="3200" dirty="0">
              <a:solidFill>
                <a:srgbClr val="F7EEDD"/>
              </a:solidFill>
              <a:latin typeface="Lucida Sans Unicode" pitchFamily="34" charset="0"/>
            </a:endParaRPr>
          </a:p>
        </p:txBody>
      </p:sp>
      <p:pic>
        <p:nvPicPr>
          <p:cNvPr id="15366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 Award of Excellence in Unit Service: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3200" dirty="0" smtClean="0"/>
              <a:t>Performance</a:t>
            </a:r>
            <a:r>
              <a:rPr lang="en-US" sz="3200" dirty="0"/>
              <a:t>: </a:t>
            </a:r>
            <a:endParaRPr lang="en-US" sz="3200" dirty="0" smtClean="0"/>
          </a:p>
          <a:p>
            <a:pPr lvl="1"/>
            <a:r>
              <a:rPr lang="en-US" sz="2800" dirty="0" smtClean="0"/>
              <a:t>Identify </a:t>
            </a:r>
            <a:r>
              <a:rPr lang="en-US" sz="2800" dirty="0"/>
              <a:t>a specific goal in a specific unit that would result in higher quality unit performance. Create a written plan to achieve the goal. Track unit self-</a:t>
            </a:r>
            <a:r>
              <a:rPr lang="en-US" sz="2800" dirty="0" err="1"/>
              <a:t>assessements</a:t>
            </a:r>
            <a:r>
              <a:rPr lang="en-US" sz="2800" dirty="0"/>
              <a:t> and retention for two </a:t>
            </a:r>
            <a:r>
              <a:rPr lang="en-US" sz="2800" dirty="0" smtClean="0"/>
              <a:t>years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10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6" y="2726436"/>
            <a:ext cx="3005328" cy="1405128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85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Commissioners’ Key 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b="1" dirty="0" smtClean="0"/>
              <a:t>Unit Commissioner</a:t>
            </a:r>
          </a:p>
          <a:p>
            <a:pPr lvl="1"/>
            <a:r>
              <a:rPr lang="en-US" sz="2800" dirty="0"/>
              <a:t>Complete the three-session training program outlined in the Commissioner Basic Training Manual: "Why Commissioners?", "First Visitation", "Units: The Commissioner’s Greatest Priority", "Second Visitation", "Third visitation" and "How to Help a Unit</a:t>
            </a:r>
            <a:r>
              <a:rPr lang="en-US" sz="2800" dirty="0" smtClean="0"/>
              <a:t>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58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Commissioners’ Key 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b="1" dirty="0" smtClean="0"/>
              <a:t>Unit Commissioner (cont.)</a:t>
            </a:r>
          </a:p>
          <a:p>
            <a:pPr lvl="1"/>
            <a:r>
              <a:rPr lang="en-US" sz="2800" dirty="0" smtClean="0"/>
              <a:t>Complete </a:t>
            </a:r>
            <a:r>
              <a:rPr lang="en-US" sz="2800" dirty="0"/>
              <a:t>personal coaching orientation including orientation projects</a:t>
            </a:r>
          </a:p>
          <a:p>
            <a:pPr lvl="1"/>
            <a:r>
              <a:rPr lang="en-US" sz="2800" dirty="0"/>
              <a:t>Complete 3 years as a registered commissioner within a five-year </a:t>
            </a:r>
            <a:r>
              <a:rPr lang="en-US" sz="2800" dirty="0" smtClean="0"/>
              <a:t>period</a:t>
            </a:r>
          </a:p>
          <a:p>
            <a:pPr lvl="1"/>
            <a:r>
              <a:rPr lang="en-US" sz="2800" dirty="0" smtClean="0"/>
              <a:t>Earn the Arrowhead Honor Award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46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Commissioners’ Key 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b="1" dirty="0" smtClean="0"/>
              <a:t>Roundtable Commissioner</a:t>
            </a:r>
          </a:p>
          <a:p>
            <a:pPr lvl="1"/>
            <a:r>
              <a:rPr lang="en-US" sz="2800" dirty="0"/>
              <a:t>Complete basic training for Cub Scout, Boy Scout</a:t>
            </a:r>
            <a:r>
              <a:rPr lang="en-US" sz="2800" dirty="0" smtClean="0"/>
              <a:t>, Venturing </a:t>
            </a:r>
            <a:r>
              <a:rPr lang="en-US" sz="2800" dirty="0"/>
              <a:t>roundtable </a:t>
            </a:r>
            <a:r>
              <a:rPr lang="en-US" sz="2800" dirty="0" smtClean="0"/>
              <a:t>commissioners</a:t>
            </a:r>
            <a:endParaRPr lang="en-US" sz="2800" dirty="0"/>
          </a:p>
          <a:p>
            <a:pPr lvl="1"/>
            <a:r>
              <a:rPr lang="en-US" sz="2800" dirty="0"/>
              <a:t>Complete the three session training program outlined in Commissioner Basic Training </a:t>
            </a:r>
            <a:r>
              <a:rPr lang="en-US" sz="2800" dirty="0" smtClean="0"/>
              <a:t>Manual</a:t>
            </a:r>
            <a:endParaRPr lang="en-US" sz="2800" dirty="0"/>
          </a:p>
          <a:p>
            <a:pPr lvl="1"/>
            <a:r>
              <a:rPr lang="en-US" sz="2800" dirty="0"/>
              <a:t>Attend a council commissioner conference or planning conference with a majority of </a:t>
            </a:r>
            <a:r>
              <a:rPr lang="en-US" sz="2800" dirty="0" smtClean="0"/>
              <a:t>staff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1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Commissioners’ Key 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b="1" dirty="0" smtClean="0"/>
              <a:t>Roundtable Commissioner (cont.)</a:t>
            </a:r>
          </a:p>
          <a:p>
            <a:pPr lvl="1"/>
            <a:r>
              <a:rPr lang="en-US" sz="2800" dirty="0" smtClean="0"/>
              <a:t>Complete </a:t>
            </a:r>
            <a:r>
              <a:rPr lang="en-US" sz="2800" dirty="0"/>
              <a:t>personal coaching assignments.</a:t>
            </a:r>
          </a:p>
          <a:p>
            <a:pPr lvl="1"/>
            <a:r>
              <a:rPr lang="en-US" sz="2800" dirty="0"/>
              <a:t>Complete three years as a registered commissioner within a five-year </a:t>
            </a:r>
            <a:r>
              <a:rPr lang="en-US" sz="2800" dirty="0" smtClean="0"/>
              <a:t>period</a:t>
            </a:r>
          </a:p>
          <a:p>
            <a:pPr lvl="1"/>
            <a:r>
              <a:rPr lang="en-US" sz="2800" dirty="0" smtClean="0"/>
              <a:t>Earn the Arrowhead Honor Award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19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Commissioners’ Key :</a:t>
            </a:r>
            <a:endParaRPr lang="en-US" sz="3600" b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800" b="1" dirty="0" smtClean="0"/>
              <a:t>District Commissioner</a:t>
            </a:r>
          </a:p>
          <a:p>
            <a:pPr lvl="1"/>
            <a:r>
              <a:rPr lang="en-US" sz="2800" dirty="0"/>
              <a:t>Complete Commissioner Basic Training</a:t>
            </a:r>
          </a:p>
          <a:p>
            <a:pPr lvl="1"/>
            <a:r>
              <a:rPr lang="en-US" sz="2800" dirty="0"/>
              <a:t>Complete three years as a registered commissioner within a five-year period</a:t>
            </a:r>
          </a:p>
          <a:p>
            <a:pPr lvl="1"/>
            <a:r>
              <a:rPr lang="en-US" sz="2800" dirty="0"/>
              <a:t>Earn the Arrowhead Honor Award</a:t>
            </a:r>
          </a:p>
        </p:txBody>
      </p:sp>
    </p:spTree>
    <p:extLst>
      <p:ext uri="{BB962C8B-B14F-4D97-AF65-F5344CB8AC3E}">
        <p14:creationId xmlns:p14="http://schemas.microsoft.com/office/powerpoint/2010/main" val="38739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164" y="1981200"/>
            <a:ext cx="1507236" cy="274472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33" y="2958084"/>
            <a:ext cx="3100815" cy="1399032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64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Distinguished Commissioner Service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Award:</a:t>
            </a:r>
          </a:p>
          <a:p>
            <a:pPr marL="109537" indent="0">
              <a:buNone/>
            </a:pPr>
            <a:r>
              <a:rPr lang="en-US" sz="2400" b="1" dirty="0" smtClean="0"/>
              <a:t>All Commissioners</a:t>
            </a:r>
          </a:p>
          <a:p>
            <a:r>
              <a:rPr lang="en-US" sz="2800" dirty="0" smtClean="0"/>
              <a:t>Complete </a:t>
            </a:r>
            <a:r>
              <a:rPr lang="en-US" sz="2800" dirty="0"/>
              <a:t>training </a:t>
            </a:r>
            <a:r>
              <a:rPr lang="en-US" sz="2800" dirty="0" smtClean="0"/>
              <a:t>outlined </a:t>
            </a:r>
            <a:r>
              <a:rPr lang="en-US" sz="2800" dirty="0"/>
              <a:t>by </a:t>
            </a:r>
            <a:r>
              <a:rPr lang="en-US" sz="2800" dirty="0" smtClean="0"/>
              <a:t>local </a:t>
            </a:r>
            <a:r>
              <a:rPr lang="en-US" sz="2800" dirty="0"/>
              <a:t>council, including earning </a:t>
            </a:r>
            <a:r>
              <a:rPr lang="en-US" sz="2800" dirty="0" smtClean="0"/>
              <a:t>the Commissioner’s </a:t>
            </a:r>
            <a:r>
              <a:rPr lang="en-US" sz="2800" dirty="0"/>
              <a:t>Key.</a:t>
            </a:r>
          </a:p>
          <a:p>
            <a:r>
              <a:rPr lang="en-US" sz="2800" dirty="0" smtClean="0"/>
              <a:t>Serve </a:t>
            </a:r>
            <a:r>
              <a:rPr lang="en-US" sz="2800" dirty="0"/>
              <a:t>as an active commissioner for </a:t>
            </a:r>
            <a:r>
              <a:rPr lang="en-US" sz="2800" dirty="0" smtClean="0"/>
              <a:t>five consecutive </a:t>
            </a:r>
            <a:r>
              <a:rPr lang="en-US" sz="2800" dirty="0"/>
              <a:t>years and be currently </a:t>
            </a:r>
            <a:r>
              <a:rPr lang="en-US" sz="2800" dirty="0" smtClean="0"/>
              <a:t>registered with </a:t>
            </a:r>
            <a:r>
              <a:rPr lang="en-US" sz="2800" dirty="0"/>
              <a:t>the Boy Scouts of America.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28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Distinguished Commissioner Service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Award:</a:t>
            </a:r>
          </a:p>
          <a:p>
            <a:pPr marL="109537" indent="0">
              <a:buNone/>
            </a:pPr>
            <a:r>
              <a:rPr lang="en-US" sz="2400" b="1" dirty="0" smtClean="0"/>
              <a:t>Unit and Administrative Commissioners</a:t>
            </a:r>
          </a:p>
          <a:p>
            <a:r>
              <a:rPr lang="en-US" sz="2800" dirty="0" err="1" smtClean="0"/>
              <a:t>Recharter</a:t>
            </a:r>
            <a:r>
              <a:rPr lang="en-US" sz="2800" dirty="0" smtClean="0"/>
              <a:t> </a:t>
            </a:r>
            <a:r>
              <a:rPr lang="en-US" sz="2800" dirty="0"/>
              <a:t>at least 90 percent of </a:t>
            </a:r>
            <a:r>
              <a:rPr lang="en-US" sz="2800" dirty="0" smtClean="0"/>
              <a:t>units in </a:t>
            </a:r>
            <a:r>
              <a:rPr lang="en-US" sz="2800" dirty="0"/>
              <a:t>area of service for a </a:t>
            </a:r>
            <a:r>
              <a:rPr lang="en-US" sz="2800" dirty="0" smtClean="0"/>
              <a:t>minimum of </a:t>
            </a:r>
            <a:r>
              <a:rPr lang="en-US" sz="2800" dirty="0"/>
              <a:t>the past two consecutive years.</a:t>
            </a:r>
          </a:p>
          <a:p>
            <a:r>
              <a:rPr lang="en-US" sz="2800" dirty="0" smtClean="0"/>
              <a:t>Assist </a:t>
            </a:r>
            <a:r>
              <a:rPr lang="en-US" sz="2800" dirty="0"/>
              <a:t>units so </a:t>
            </a:r>
            <a:r>
              <a:rPr lang="en-US" sz="2800" dirty="0" smtClean="0"/>
              <a:t>more </a:t>
            </a:r>
            <a:r>
              <a:rPr lang="en-US" sz="2800" dirty="0"/>
              <a:t>than </a:t>
            </a:r>
            <a:r>
              <a:rPr lang="en-US" sz="2800" dirty="0" smtClean="0"/>
              <a:t>60 percent </a:t>
            </a:r>
            <a:r>
              <a:rPr lang="en-US" sz="2800" dirty="0"/>
              <a:t>of </a:t>
            </a:r>
            <a:r>
              <a:rPr lang="en-US" sz="2800" dirty="0" smtClean="0"/>
              <a:t>units </a:t>
            </a:r>
            <a:r>
              <a:rPr lang="en-US" sz="2800" dirty="0"/>
              <a:t>in </a:t>
            </a:r>
            <a:r>
              <a:rPr lang="en-US" sz="2800" dirty="0" smtClean="0"/>
              <a:t>area of service </a:t>
            </a:r>
            <a:r>
              <a:rPr lang="en-US" sz="2800" dirty="0"/>
              <a:t>achieve the national </a:t>
            </a:r>
            <a:r>
              <a:rPr lang="en-US" sz="2800" dirty="0" smtClean="0"/>
              <a:t>JTE </a:t>
            </a:r>
            <a:r>
              <a:rPr lang="en-US" sz="2800" dirty="0"/>
              <a:t>for a </a:t>
            </a:r>
            <a:r>
              <a:rPr lang="en-US" sz="2800" dirty="0" smtClean="0"/>
              <a:t>minimum of past </a:t>
            </a:r>
            <a:r>
              <a:rPr lang="en-US" sz="2800" dirty="0"/>
              <a:t>two consecutive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88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What:</a:t>
            </a:r>
          </a:p>
          <a:p>
            <a:r>
              <a:rPr lang="en-US" sz="3200" dirty="0"/>
              <a:t>A number of awards </a:t>
            </a:r>
            <a:r>
              <a:rPr lang="en-US" sz="3200" dirty="0" smtClean="0"/>
              <a:t>that are earned by </a:t>
            </a:r>
            <a:r>
              <a:rPr lang="en-US" sz="3200" dirty="0"/>
              <a:t>Commissioners who are </a:t>
            </a:r>
            <a:r>
              <a:rPr lang="en-US" sz="3200" dirty="0" smtClean="0"/>
              <a:t>serving </a:t>
            </a:r>
            <a:r>
              <a:rPr lang="en-US" sz="3200" dirty="0"/>
              <a:t>units or working on District and Council Commissioner staffs.</a:t>
            </a:r>
          </a:p>
        </p:txBody>
      </p:sp>
    </p:spTree>
    <p:extLst>
      <p:ext uri="{BB962C8B-B14F-4D97-AF65-F5344CB8AC3E}">
        <p14:creationId xmlns:p14="http://schemas.microsoft.com/office/powerpoint/2010/main" val="19261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Distinguished Commissioner Service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Award:</a:t>
            </a:r>
          </a:p>
          <a:p>
            <a:pPr marL="109537" indent="0">
              <a:buNone/>
            </a:pPr>
            <a:r>
              <a:rPr lang="en-US" sz="2400" b="1" dirty="0" smtClean="0"/>
              <a:t>Roundtable Commissioners</a:t>
            </a:r>
            <a:endParaRPr lang="en-US" sz="2400" b="1" dirty="0"/>
          </a:p>
          <a:p>
            <a:r>
              <a:rPr lang="en-US" sz="2800" dirty="0" smtClean="0"/>
              <a:t>Conduct </a:t>
            </a:r>
            <a:r>
              <a:rPr lang="en-US" sz="2800" dirty="0"/>
              <a:t>at least nine </a:t>
            </a:r>
            <a:r>
              <a:rPr lang="en-US" sz="2800" dirty="0" smtClean="0"/>
              <a:t>roundtables per year for past two consecutive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0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Distinguished Commissioner Service 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Award:</a:t>
            </a:r>
          </a:p>
          <a:p>
            <a:pPr marL="109537" indent="0">
              <a:buNone/>
            </a:pPr>
            <a:r>
              <a:rPr lang="en-US" sz="2400" b="1" dirty="0" smtClean="0"/>
              <a:t>Laurel Highlands Council Guidelines</a:t>
            </a:r>
          </a:p>
          <a:p>
            <a:r>
              <a:rPr lang="en-US" sz="2800" dirty="0" smtClean="0"/>
              <a:t>Quality </a:t>
            </a:r>
            <a:r>
              <a:rPr lang="en-US" sz="2800" dirty="0"/>
              <a:t>of service and accomplishments has more weight than longevity of </a:t>
            </a:r>
            <a:r>
              <a:rPr lang="en-US" sz="2800" dirty="0" smtClean="0"/>
              <a:t>service</a:t>
            </a:r>
            <a:endParaRPr lang="en-US" sz="2800" dirty="0"/>
          </a:p>
          <a:p>
            <a:r>
              <a:rPr lang="en-US" sz="2800" dirty="0" smtClean="0"/>
              <a:t>Active </a:t>
            </a:r>
            <a:r>
              <a:rPr lang="en-US" sz="2800" dirty="0"/>
              <a:t>promotion of Journey to Excellence and continual engagement in entering </a:t>
            </a:r>
            <a:r>
              <a:rPr lang="en-US" sz="2800" dirty="0" smtClean="0"/>
              <a:t>visits into </a:t>
            </a:r>
            <a:r>
              <a:rPr lang="en-US" sz="2800" dirty="0"/>
              <a:t>UVTS must be part of the consideration for this </a:t>
            </a:r>
            <a:r>
              <a:rPr lang="en-US" sz="2800" dirty="0" smtClean="0"/>
              <a:t>award</a:t>
            </a:r>
          </a:p>
          <a:p>
            <a:r>
              <a:rPr lang="en-US" sz="2800" i="1" dirty="0" smtClean="0"/>
              <a:t>Nominations due May 1 for June presentation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420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2286000" cy="373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6" y="2898489"/>
            <a:ext cx="2996184" cy="1395984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232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Boys’ Life Commissioner </a:t>
            </a: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Award:</a:t>
            </a:r>
          </a:p>
          <a:p>
            <a:r>
              <a:rPr lang="en-US" b="1" dirty="0"/>
              <a:t>Unit Commissioner</a:t>
            </a:r>
          </a:p>
          <a:p>
            <a:pPr lvl="1"/>
            <a:r>
              <a:rPr lang="en-US" dirty="0"/>
              <a:t>Serve at least two 100% BL Units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700" b="1" dirty="0">
                <a:ea typeface="+mn-ea"/>
                <a:cs typeface="+mn-cs"/>
              </a:rPr>
              <a:t>Roundtable Commissioner</a:t>
            </a:r>
          </a:p>
          <a:p>
            <a:pPr lvl="1"/>
            <a:r>
              <a:rPr lang="en-US" dirty="0"/>
              <a:t>Present and/or assist in presenting at least five BL roundtable promotion features.</a:t>
            </a:r>
          </a:p>
          <a:p>
            <a:pPr marL="365125" lvl="1" indent="-255588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sz="2700" b="1" dirty="0">
                <a:ea typeface="+mn-ea"/>
                <a:cs typeface="+mn-cs"/>
              </a:rPr>
              <a:t>Administrative Commissioners</a:t>
            </a:r>
          </a:p>
          <a:p>
            <a:pPr lvl="1"/>
            <a:r>
              <a:rPr lang="en-US" dirty="0"/>
              <a:t>Achieve 25% or more of the total units in service area as 100% BL </a:t>
            </a:r>
            <a:r>
              <a:rPr lang="en-US" i="1" dirty="0"/>
              <a:t>–or–</a:t>
            </a:r>
          </a:p>
          <a:p>
            <a:pPr lvl="1"/>
            <a:r>
              <a:rPr lang="en-US" dirty="0"/>
              <a:t>Experience 10% growth in 100% BL 2013 vs 2012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88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0371" r="58627" b="67777"/>
          <a:stretch/>
        </p:blipFill>
        <p:spPr>
          <a:xfrm>
            <a:off x="2966375" y="1554162"/>
            <a:ext cx="3211249" cy="3383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9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458200" cy="2121725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Doctorate of Commissioner Science:</a:t>
            </a:r>
          </a:p>
          <a:p>
            <a:r>
              <a:rPr lang="en-US" dirty="0" smtClean="0"/>
              <a:t>Completion of the Doctorate Degree at Commissioner College</a:t>
            </a:r>
          </a:p>
          <a:p>
            <a:pPr lvl="1"/>
            <a:r>
              <a:rPr lang="en-US" dirty="0" smtClean="0"/>
              <a:t>See Commissioner-BSA.org for LHC requirements</a:t>
            </a:r>
            <a:endParaRPr lang="en-US" dirty="0"/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72" y="4191000"/>
            <a:ext cx="3191256" cy="13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28950"/>
            <a:ext cx="8458200" cy="4414650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Information &amp; Forms:</a:t>
            </a:r>
          </a:p>
          <a:p>
            <a:r>
              <a:rPr lang="en-US" sz="3200" dirty="0" smtClean="0"/>
              <a:t>National website:</a:t>
            </a:r>
            <a:br>
              <a:rPr lang="en-US" sz="3200" dirty="0" smtClean="0"/>
            </a:br>
            <a:r>
              <a:rPr lang="en-US" sz="2400" dirty="0" smtClean="0">
                <a:hlinkClick r:id="rId3"/>
              </a:rPr>
              <a:t>http://scouting.org/Media/InsigniaGuide</a:t>
            </a:r>
            <a:r>
              <a:rPr lang="en-US" sz="2400" dirty="0" smtClean="0"/>
              <a:t> </a:t>
            </a:r>
          </a:p>
          <a:p>
            <a:pPr marL="109537" indent="0">
              <a:buNone/>
            </a:pPr>
            <a:endParaRPr lang="en-US" sz="3200" dirty="0"/>
          </a:p>
          <a:p>
            <a:r>
              <a:rPr lang="en-US" sz="3200" dirty="0" smtClean="0"/>
              <a:t>LHC Commissioner website:</a:t>
            </a:r>
            <a:br>
              <a:rPr lang="en-US" sz="3200" dirty="0" smtClean="0"/>
            </a:br>
            <a:r>
              <a:rPr lang="en-US" sz="2400" dirty="0" smtClean="0">
                <a:hlinkClick r:id="rId4"/>
              </a:rPr>
              <a:t>http://Commissioner-BSA.org/awards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244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713" y="2438400"/>
            <a:ext cx="7772400" cy="1470025"/>
          </a:xfrm>
        </p:spPr>
        <p:txBody>
          <a:bodyPr>
            <a:normAutofit/>
          </a:bodyPr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6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3366-C31E-43CF-90E9-48B09332E02E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13" descr="AnnivGrStandard_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18288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7" name="Picture 9" descr="JTE_Logo_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7678738" cy="4572000"/>
          </a:xfrm>
          <a:prstGeom prst="rect">
            <a:avLst/>
          </a:prstGeom>
          <a:noFill/>
          <a:effectLst>
            <a:glow rad="38100">
              <a:schemeClr val="tx1">
                <a:alpha val="60000"/>
              </a:schemeClr>
            </a:glow>
            <a:softEdge rad="0"/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Who:</a:t>
            </a:r>
          </a:p>
          <a:p>
            <a:r>
              <a:rPr lang="en-US" sz="3200" dirty="0" smtClean="0"/>
              <a:t>Every commissioner </a:t>
            </a:r>
            <a:r>
              <a:rPr lang="en-US" sz="3200" dirty="0"/>
              <a:t>should </a:t>
            </a:r>
            <a:r>
              <a:rPr lang="en-US" sz="3200" dirty="0" smtClean="0"/>
              <a:t>be working toward some level of accomplishment</a:t>
            </a:r>
            <a:endParaRPr lang="en-US" sz="3200" dirty="0"/>
          </a:p>
        </p:txBody>
      </p:sp>
      <p:pic>
        <p:nvPicPr>
          <p:cNvPr id="123909" name="Picture 5" descr="Wreath_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7" y="4038600"/>
            <a:ext cx="2506663" cy="252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26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6868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76003" y="1537339"/>
            <a:ext cx="81534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Why:</a:t>
            </a:r>
          </a:p>
          <a:p>
            <a:r>
              <a:rPr lang="en-US" sz="3200" dirty="0" smtClean="0"/>
              <a:t>Recognizing achievement</a:t>
            </a:r>
            <a:br>
              <a:rPr lang="en-US" sz="3200" dirty="0" smtClean="0"/>
            </a:br>
            <a:r>
              <a:rPr lang="en-US" sz="2400" dirty="0" smtClean="0"/>
              <a:t>(one of </a:t>
            </a:r>
            <a:r>
              <a:rPr lang="en-US" sz="2400" dirty="0"/>
              <a:t>the Six Major Tasks for Volunteer </a:t>
            </a:r>
            <a:r>
              <a:rPr lang="en-US" sz="2400" dirty="0" smtClean="0"/>
              <a:t>Success</a:t>
            </a:r>
            <a:r>
              <a:rPr lang="en-US" sz="2400" dirty="0" smtClean="0"/>
              <a:t>) </a:t>
            </a:r>
            <a:endParaRPr lang="en-US" sz="3200" dirty="0" smtClean="0"/>
          </a:p>
          <a:p>
            <a:r>
              <a:rPr lang="en-US" sz="3200" dirty="0" smtClean="0"/>
              <a:t>Learning </a:t>
            </a:r>
            <a:r>
              <a:rPr lang="en-US" sz="3200" dirty="0"/>
              <a:t>and skill development </a:t>
            </a:r>
            <a:endParaRPr lang="en-US" sz="3200" dirty="0" smtClean="0"/>
          </a:p>
          <a:p>
            <a:r>
              <a:rPr lang="en-US" sz="3200" dirty="0" smtClean="0"/>
              <a:t>Inspiring 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When:</a:t>
            </a:r>
          </a:p>
          <a:p>
            <a:r>
              <a:rPr lang="en-US" sz="2800" dirty="0"/>
              <a:t>Commissioner Advancement should follow </a:t>
            </a:r>
            <a:r>
              <a:rPr lang="en-US" sz="2800" dirty="0" smtClean="0"/>
              <a:t>this plan</a:t>
            </a:r>
            <a:r>
              <a:rPr lang="en-US" sz="2800" dirty="0"/>
              <a:t>:</a:t>
            </a:r>
          </a:p>
          <a:p>
            <a:pPr lvl="1"/>
            <a:r>
              <a:rPr lang="en-US" sz="2400" dirty="0" smtClean="0"/>
              <a:t>Arrowhead </a:t>
            </a:r>
            <a:r>
              <a:rPr lang="en-US" sz="2400" dirty="0"/>
              <a:t>Honor - within 1 year</a:t>
            </a:r>
          </a:p>
          <a:p>
            <a:pPr lvl="1"/>
            <a:r>
              <a:rPr lang="en-US" sz="2400" dirty="0" smtClean="0"/>
              <a:t>Commissioners </a:t>
            </a:r>
            <a:r>
              <a:rPr lang="en-US" sz="2400" dirty="0"/>
              <a:t>Award of Excellence in Unit Service – after 2 years</a:t>
            </a:r>
          </a:p>
          <a:p>
            <a:pPr lvl="1"/>
            <a:r>
              <a:rPr lang="en-US" sz="2400" dirty="0" smtClean="0"/>
              <a:t>Commissioners</a:t>
            </a:r>
            <a:r>
              <a:rPr lang="en-US" sz="2400" dirty="0"/>
              <a:t>’ Key - after 3 years</a:t>
            </a:r>
          </a:p>
          <a:p>
            <a:pPr lvl="1"/>
            <a:r>
              <a:rPr lang="en-US" sz="2400" dirty="0" smtClean="0"/>
              <a:t>Distinguished </a:t>
            </a:r>
            <a:r>
              <a:rPr lang="en-US" sz="2400" dirty="0"/>
              <a:t>Commissioner Service Award – 5 years</a:t>
            </a:r>
          </a:p>
          <a:p>
            <a:pPr lvl="1"/>
            <a:r>
              <a:rPr lang="en-US" sz="2400" dirty="0" smtClean="0"/>
              <a:t>Boys</a:t>
            </a:r>
            <a:r>
              <a:rPr lang="en-US" sz="2400" dirty="0"/>
              <a:t>’ Life Commissioner Award – every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Unit Commissioner</a:t>
            </a:r>
          </a:p>
          <a:p>
            <a:pPr lvl="1"/>
            <a:r>
              <a:rPr lang="en-US" sz="2400" dirty="0" smtClean="0"/>
              <a:t>Complete </a:t>
            </a:r>
            <a:r>
              <a:rPr lang="en-US" sz="2400" dirty="0"/>
              <a:t>basic </a:t>
            </a:r>
            <a:r>
              <a:rPr lang="en-US" sz="2400" dirty="0" smtClean="0"/>
              <a:t>training</a:t>
            </a:r>
          </a:p>
          <a:p>
            <a:pPr lvl="1"/>
            <a:r>
              <a:rPr lang="en-US" sz="2400" dirty="0" smtClean="0"/>
              <a:t>Visit </a:t>
            </a:r>
            <a:r>
              <a:rPr lang="en-US" sz="2400" dirty="0"/>
              <a:t>each assigned unit eight or more times throughout the year.</a:t>
            </a:r>
          </a:p>
          <a:p>
            <a:pPr lvl="1"/>
            <a:r>
              <a:rPr lang="en-US" sz="2400" dirty="0"/>
              <a:t>Fill in and follow up on Unit Commissioner Work Sheets or self-assessment forms for each assigned unit.</a:t>
            </a:r>
          </a:p>
          <a:p>
            <a:pPr lvl="1"/>
            <a:r>
              <a:rPr lang="en-US" sz="2400" dirty="0"/>
              <a:t>Conduct membership and leadership inventories in each assigned unit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5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5344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/>
              <a:t>Unit </a:t>
            </a:r>
            <a:r>
              <a:rPr lang="en-US" sz="2800" b="1" dirty="0" smtClean="0"/>
              <a:t>Commissioner (cont.)</a:t>
            </a:r>
            <a:endParaRPr lang="en-US" sz="2800" b="1" dirty="0"/>
          </a:p>
          <a:p>
            <a:pPr lvl="1"/>
            <a:r>
              <a:rPr lang="en-US" sz="2400" dirty="0" smtClean="0"/>
              <a:t>Attend </a:t>
            </a:r>
            <a:r>
              <a:rPr lang="en-US" sz="2400" dirty="0"/>
              <a:t>six District Commissioner staff meetings and provide the training topic for one meeting.</a:t>
            </a:r>
          </a:p>
          <a:p>
            <a:pPr lvl="1"/>
            <a:r>
              <a:rPr lang="en-US" sz="2400" dirty="0"/>
              <a:t>Participate in a charter renewal meeting that results in on-time unit reregistration.</a:t>
            </a:r>
          </a:p>
          <a:p>
            <a:pPr lvl="1"/>
            <a:r>
              <a:rPr lang="en-US" sz="2400" dirty="0"/>
              <a:t>Participate in a charter presentation.</a:t>
            </a:r>
          </a:p>
          <a:p>
            <a:pPr lvl="1"/>
            <a:r>
              <a:rPr lang="en-US" sz="2400" dirty="0"/>
              <a:t>Attend a council commissioner </a:t>
            </a:r>
            <a:r>
              <a:rPr lang="en-US" sz="2400" dirty="0" smtClean="0"/>
              <a:t>or planning conference or participate </a:t>
            </a:r>
            <a:r>
              <a:rPr lang="en-US" sz="2400" dirty="0"/>
              <a:t>in a major council event.</a:t>
            </a:r>
          </a:p>
          <a:p>
            <a:pPr lvl="1"/>
            <a:r>
              <a:rPr lang="en-US" sz="2400" dirty="0"/>
              <a:t>Help a unit resolve a specific problem or improve some aspect of their unit operations.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53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8229600" cy="1477962"/>
          </a:xfrm>
          <a:noFill/>
        </p:spPr>
        <p:txBody>
          <a:bodyPr>
            <a:noAutofit/>
          </a:bodyPr>
          <a:lstStyle/>
          <a:p>
            <a:r>
              <a:rPr lang="en-US" sz="4400" dirty="0" smtClean="0"/>
              <a:t>Commissioner Awards</a:t>
            </a:r>
            <a:endParaRPr lang="en-US" sz="4400" cap="small" dirty="0"/>
          </a:p>
        </p:txBody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>
          <a:xfrm>
            <a:off x="457200" y="1535875"/>
            <a:ext cx="8077200" cy="4525962"/>
          </a:xfrm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Arrowhead Honor:</a:t>
            </a:r>
          </a:p>
          <a:p>
            <a:r>
              <a:rPr lang="en-US" sz="2800" b="1" dirty="0" smtClean="0"/>
              <a:t>Roundtable Commissioner</a:t>
            </a:r>
          </a:p>
          <a:p>
            <a:pPr lvl="1"/>
            <a:r>
              <a:rPr lang="en-US" sz="2400" dirty="0"/>
              <a:t>Review all material in the current Venturing Roundtable Guide, current Boy Scout Roundtable Planning Guide, current Cub Scout Roundtable Planning Guide, or the current Varsity Scout Roundtable Guide.</a:t>
            </a:r>
          </a:p>
          <a:p>
            <a:pPr lvl="1"/>
            <a:r>
              <a:rPr lang="en-US" sz="2400" dirty="0"/>
              <a:t>Review all material in the Troop Program Features, Cub Scout Program Helps, Varsity Scout Game Plan or Venturing Leader </a:t>
            </a:r>
            <a:r>
              <a:rPr lang="en-US" sz="2400" dirty="0" smtClean="0"/>
              <a:t>Manual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92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February Commissioner Training&quot;/&gt;&lt;property id=&quot;20148&quot; value=&quot;5&quot;/&gt;&lt;property id=&quot;20184&quot; value=&quot;7&quot;/&gt;&lt;property id=&quot;20224&quot; value=&quot;D:\My Adobe Presentations\February Commissioner Training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Quote of the month:&amp;quot;&quot;/&gt;&lt;property id=&quot;20303&quot; value=&quot;-1&quot;/&gt;&lt;property id=&quot;20307&quot; value=&quot;399&quot;/&gt;&lt;property id=&quot;20309&quot; value=&quot;-1&quot;/&gt;&lt;/object&gt;&lt;object type=&quot;3&quot; unique_id=&quot;10008&quot;&gt;&lt;property id=&quot;20148&quot; value=&quot;5&quot;/&gt;&lt;property id=&quot;20300&quot; value=&quot;Slide 2 - &amp;quot;COMMISSIONER&amp;#x0D;&amp;#x0A;Training Updates&amp;quot;&quot;/&gt;&lt;property id=&quot;20303&quot; value=&quot;-1&quot;/&gt;&lt;property id=&quot;20307&quot; value=&quot;400&quot;/&gt;&lt;property id=&quot;20309&quot; value=&quot;-1&quot;/&gt;&lt;/object&gt;&lt;object type=&quot;3&quot; unique_id=&quot;10009&quot;&gt;&lt;property id=&quot;20148&quot; value=&quot;5&quot;/&gt;&lt;property id=&quot;20300&quot; value=&quot;Slide 3&quot;/&gt;&lt;property id=&quot;20303&quot; value=&quot;-1&quot;/&gt;&lt;property id=&quot;20307&quot; value=&quot;402&quot;/&gt;&lt;property id=&quot;20309&quot; value=&quot;-1&quot;/&gt;&lt;/object&gt;&lt;object type=&quot;3&quot; unique_id=&quot;10011&quot;&gt;&lt;property id=&quot;20148&quot; value=&quot;5&quot;/&gt;&lt;property id=&quot;20300&quot; value=&quot;Slide 5 - &amp;quot;&amp;#x0D;&amp;#x0A;&amp;#x0D;&amp;#x0A;OOOOPS!&amp;#x0D;&amp;#x0A;&amp;#x0D;&amp;#x0A;&amp;quot;&quot;/&gt;&lt;property id=&quot;20303&quot; value=&quot;-1&quot;/&gt;&lt;property id=&quot;20307&quot; value=&quot;418&quot;/&gt;&lt;property id=&quot;20309&quot; value=&quot;-1&quot;/&gt;&lt;/object&gt;&lt;object type=&quot;3&quot; unique_id=&quot;10766&quot;&gt;&lt;property id=&quot;20148&quot; value=&quot;5&quot;/&gt;&lt;property id=&quot;20300&quot; value=&quot;Slide 7&quot;/&gt;&lt;property id=&quot;20307&quot; value=&quot;453&quot;/&gt;&lt;/object&gt;&lt;object type=&quot;3&quot; unique_id=&quot;12154&quot;&gt;&lt;property id=&quot;20148&quot; value=&quot;5&quot;/&gt;&lt;property id=&quot;20300&quot; value=&quot;Slide 6&quot;/&gt;&lt;property id=&quot;20307&quot; value=&quot;481&quot;/&gt;&lt;/object&gt;&lt;object type=&quot;3&quot; unique_id=&quot;12566&quot;&gt;&lt;property id=&quot;20148&quot; value=&quot;5&quot;/&gt;&lt;property id=&quot;20300&quot; value=&quot;Slide 9 - &amp;quot;Membership Standards&amp;amp;#x09;&amp;quot;&quot;/&gt;&lt;property id=&quot;20307&quot; value=&quot;483&quot;/&gt;&lt;/object&gt;&lt;object type=&quot;3&quot; unique_id=&quot;16317&quot;&gt;&lt;property id=&quot;20148&quot; value=&quot;5&quot;/&gt;&lt;property id=&quot;20300&quot; value=&quot;Slide 8&quot;/&gt;&lt;property id=&quot;20307&quot; value=&quot;482&quot;/&gt;&lt;/object&gt;&lt;object type=&quot;3&quot; unique_id=&quot;16318&quot;&gt;&lt;property id=&quot;20148&quot; value=&quot;5&quot;/&gt;&lt;property id=&quot;20300&quot; value=&quot;Slide 10&quot;/&gt;&lt;property id=&quot;20307&quot; value=&quot;484&quot;/&gt;&lt;/object&gt;&lt;object type=&quot;3&quot; unique_id=&quot;16319&quot;&gt;&lt;property id=&quot;20148&quot; value=&quot;5&quot;/&gt;&lt;property id=&quot;20300&quot; value=&quot;Slide 11 - &amp;quot;The Commissioner Role&amp;quot;&quot;/&gt;&lt;property id=&quot;20307&quot; value=&quot;485&quot;/&gt;&lt;/object&gt;&lt;object type=&quot;3&quot; unique_id=&quot;16320&quot;&gt;&lt;property id=&quot;20148&quot; value=&quot;5&quot;/&gt;&lt;property id=&quot;20300&quot; value=&quot;Slide 12 - &amp;quot;What is a “Charter”&amp;quot;&quot;/&gt;&lt;property id=&quot;20307&quot; value=&quot;486&quot;/&gt;&lt;/object&gt;&lt;object type=&quot;3&quot; unique_id=&quot;16321&quot;&gt;&lt;property id=&quot;20148&quot; value=&quot;5&quot;/&gt;&lt;property id=&quot;20300&quot; value=&quot;Slide 13 - &amp;quot;Why Re-charter&amp;quot;&quot;/&gt;&lt;property id=&quot;20307&quot; value=&quot;487&quot;/&gt;&lt;/object&gt;&lt;object type=&quot;3&quot; unique_id=&quot;16322&quot;&gt;&lt;property id=&quot;20148&quot; value=&quot;5&quot;/&gt;&lt;property id=&quot;20300&quot; value=&quot;Slide 14 - &amp;quot;Why this Training?!  (again)&amp;quot;&quot;/&gt;&lt;property id=&quot;20307&quot; value=&quot;488&quot;/&gt;&lt;/object&gt;&lt;object type=&quot;3&quot; unique_id=&quot;16323&quot;&gt;&lt;property id=&quot;20148&quot; value=&quot;5&quot;/&gt;&lt;property id=&quot;20300&quot; value=&quot;Slide 15 - &amp;quot;Aligns with 4 Focus Areas&amp;quot;&quot;/&gt;&lt;property id=&quot;20307&quot; value=&quot;489&quot;/&gt;&lt;/object&gt;&lt;object type=&quot;3&quot; unique_id=&quot;16324&quot;&gt;&lt;property id=&quot;20148&quot; value=&quot;5&quot;/&gt;&lt;property id=&quot;20300&quot; value=&quot;Slide 16 - &amp;quot;Renewal Packet Contents&amp;quot;&quot;/&gt;&lt;property id=&quot;20307&quot; value=&quot;490&quot;/&gt;&lt;/object&gt;&lt;object type=&quot;3&quot; unique_id=&quot;16325&quot;&gt;&lt;property id=&quot;20148&quot; value=&quot;5&quot;/&gt;&lt;property id=&quot;20300&quot; value=&quot;Slide 17 - &amp;quot;Charter Renewal Time Line&amp;quot;&quot;/&gt;&lt;property id=&quot;20307&quot; value=&quot;491&quot;/&gt;&lt;/object&gt;&lt;object type=&quot;3&quot; unique_id=&quot;16326&quot;&gt;&lt;property id=&quot;20148&quot; value=&quot;5&quot;/&gt;&lt;property id=&quot;20300&quot; value=&quot;Slide 18 - &amp;quot;Process&amp;quot;&quot;/&gt;&lt;property id=&quot;20307&quot; value=&quot;492&quot;/&gt;&lt;/object&gt;&lt;object type=&quot;3&quot; unique_id=&quot;16327&quot;&gt;&lt;property id=&quot;20148&quot; value=&quot;5&quot;/&gt;&lt;property id=&quot;20300&quot; value=&quot;Slide 19 - &amp;quot;Process&amp;quot;&quot;/&gt;&lt;property id=&quot;20307&quot; value=&quot;493&quot;/&gt;&lt;/object&gt;&lt;object type=&quot;3&quot; unique_id=&quot;16328&quot;&gt;&lt;property id=&quot;20148&quot; value=&quot;5&quot;/&gt;&lt;property id=&quot;20300&quot; value=&quot;Slide 20 - &amp;quot;Process&amp;quot;&quot;/&gt;&lt;property id=&quot;20307&quot; value=&quot;494&quot;/&gt;&lt;/object&gt;&lt;object type=&quot;3&quot; unique_id=&quot;16329&quot;&gt;&lt;property id=&quot;20148&quot; value=&quot;5&quot;/&gt;&lt;property id=&quot;20300&quot; value=&quot;Slide 21 - &amp;quot;Process&amp;quot;&quot;/&gt;&lt;property id=&quot;20307&quot; value=&quot;495&quot;/&gt;&lt;/object&gt;&lt;object type=&quot;3&quot; unique_id=&quot;16330&quot;&gt;&lt;property id=&quot;20148&quot; value=&quot;5&quot;/&gt;&lt;property id=&quot;20300&quot; value=&quot;Slide 22 - &amp;quot;Internet Re-chartering&amp;quot;&quot;/&gt;&lt;property id=&quot;20307&quot; value=&quot;496&quot;/&gt;&lt;/object&gt;&lt;object type=&quot;3&quot; unique_id=&quot;16331&quot;&gt;&lt;property id=&quot;20148&quot; value=&quot;5&quot;/&gt;&lt;property id=&quot;20300&quot; value=&quot;Slide 23 - &amp;quot;Internet Re-chartering&amp;quot;&quot;/&gt;&lt;property id=&quot;20307&quot; value=&quot;497&quot;/&gt;&lt;/object&gt;&lt;object type=&quot;3&quot; unique_id=&quot;16332&quot;&gt;&lt;property id=&quot;20148&quot; value=&quot;5&quot;/&gt;&lt;property id=&quot;20300&quot; value=&quot;Slide 24 - &amp;quot;Internet Re-chartering&amp;quot;&quot;/&gt;&lt;property id=&quot;20307&quot; value=&quot;498&quot;/&gt;&lt;/object&gt;&lt;object type=&quot;3&quot; unique_id=&quot;16333&quot;&gt;&lt;property id=&quot;20148&quot; value=&quot;5&quot;/&gt;&lt;property id=&quot;20300&quot; value=&quot;Slide 25 - &amp;quot;Internet Re-chartering&amp;quot;&quot;/&gt;&lt;property id=&quot;20307&quot; value=&quot;499&quot;/&gt;&lt;/object&gt;&lt;object type=&quot;3&quot; unique_id=&quot;16334&quot;&gt;&lt;property id=&quot;20148&quot; value=&quot;5&quot;/&gt;&lt;property id=&quot;20300&quot; value=&quot;Slide 26 - &amp;quot;Availability&amp;quot;&quot;/&gt;&lt;property id=&quot;20307&quot; value=&quot;500&quot;/&gt;&lt;/object&gt;&lt;object type=&quot;3&quot; unique_id=&quot;16335&quot;&gt;&lt;property id=&quot;20148&quot; value=&quot;5&quot;/&gt;&lt;property id=&quot;20300&quot; value=&quot;Slide 27&quot;/&gt;&lt;property id=&quot;20307&quot; value=&quot;501&quot;/&gt;&lt;/object&gt;&lt;object type=&quot;3&quot; unique_id=&quot;16336&quot;&gt;&lt;property id=&quot;20148&quot; value=&quot;5&quot;/&gt;&lt;property id=&quot;20300&quot; value=&quot;Slide 28 - &amp;quot;Missing required positions&amp;quot;&quot;/&gt;&lt;property id=&quot;20307&quot; value=&quot;502&quot;/&gt;&lt;/object&gt;&lt;object type=&quot;3&quot; unique_id=&quot;16337&quot;&gt;&lt;property id=&quot;20148&quot; value=&quot;5&quot;/&gt;&lt;property id=&quot;20300&quot; value=&quot;Slide 29 - &amp;quot;Charter &amp;amp; apps not signed&amp;quot;&quot;/&gt;&lt;property id=&quot;20307&quot; value=&quot;503&quot;/&gt;&lt;/object&gt;&lt;object type=&quot;3&quot; unique_id=&quot;16338&quot;&gt;&lt;property id=&quot;20148&quot; value=&quot;5&quot;/&gt;&lt;property id=&quot;20300&quot; value=&quot;Slide 30 - &amp;quot;No Apps for New Youth/Adults&amp;quot;&quot;/&gt;&lt;property id=&quot;20307&quot; value=&quot;504&quot;/&gt;&lt;/object&gt;&lt;object type=&quot;3&quot; unique_id=&quot;16339&quot;&gt;&lt;property id=&quot;20148&quot; value=&quot;5&quot;/&gt;&lt;property id=&quot;20300&quot; value=&quot;Slide 31 - &amp;quot;Adults Not Providing SS#&amp;quot;&quot;/&gt;&lt;property id=&quot;20307&quot; value=&quot;505&quot;/&gt;&lt;/object&gt;&lt;object type=&quot;3&quot; unique_id=&quot;16340&quot;&gt;&lt;property id=&quot;20148&quot; value=&quot;5&quot;/&gt;&lt;property id=&quot;20300&quot; value=&quot;Slide 32 - &amp;quot;Too Many Multiple Positions&amp;quot;&quot;/&gt;&lt;property id=&quot;20307&quot; value=&quot;506&quot;/&gt;&lt;/object&gt;&lt;object type=&quot;3&quot; unique_id=&quot;16341&quot;&gt;&lt;property id=&quot;20148&quot; value=&quot;5&quot;/&gt;&lt;property id=&quot;20300&quot; value=&quot;Slide 33 - &amp;quot;People Multiple Out of Program&amp;quot;&quot;/&gt;&lt;property id=&quot;20307&quot; value=&quot;507&quot;/&gt;&lt;/object&gt;&lt;object type=&quot;3&quot; unique_id=&quot;16342&quot;&gt;&lt;property id=&quot;20148&quot; value=&quot;5&quot;/&gt;&lt;property id=&quot;20300&quot; value=&quot;Slide 34 - &amp;quot;Information Input&amp;quot;&quot;/&gt;&lt;property id=&quot;20307&quot; value=&quot;508&quot;/&gt;&lt;/object&gt;&lt;object type=&quot;3&quot; unique_id=&quot;16343&quot;&gt;&lt;property id=&quot;20148&quot; value=&quot;5&quot;/&gt;&lt;property id=&quot;20300&quot; value=&quot;Slide 35 - &amp;quot;Information Input&amp;quot;&quot;/&gt;&lt;property id=&quot;20307&quot; value=&quot;509&quot;/&gt;&lt;/object&gt;&lt;object type=&quot;3&quot; unique_id=&quot;16344&quot;&gt;&lt;property id=&quot;20148&quot; value=&quot;5&quot;/&gt;&lt;property id=&quot;20300&quot; value=&quot;Slide 36 - &amp;quot;No Follow-up with Drops&amp;quot;&quot;/&gt;&lt;property id=&quot;20307&quot; value=&quot;510&quot;/&gt;&lt;/object&gt;&lt;object type=&quot;3&quot; unique_id=&quot;16345&quot;&gt;&lt;property id=&quot;20148&quot; value=&quot;5&quot;/&gt;&lt;property id=&quot;20300&quot; value=&quot;Slide 37&quot;/&gt;&lt;property id=&quot;20307&quot; value=&quot;511&quot;/&gt;&lt;/object&gt;&lt;object type=&quot;3&quot; unique_id=&quot;16346&quot;&gt;&lt;property id=&quot;20148&quot; value=&quot;5&quot;/&gt;&lt;property id=&quot;20300&quot; value=&quot;Slide 38 - &amp;quot;Check New Member Status&amp;quot;&quot;/&gt;&lt;property id=&quot;20307&quot; value=&quot;512&quot;/&gt;&lt;/object&gt;&lt;object type=&quot;3&quot; unique_id=&quot;16347&quot;&gt;&lt;property id=&quot;20148&quot; value=&quot;5&quot;/&gt;&lt;property id=&quot;20300&quot; value=&quot;Slide 40 - &amp;quot;Stage Status&amp;quot;&quot;/&gt;&lt;property id=&quot;20307&quot; value=&quot;513&quot;/&gt;&lt;/object&gt;&lt;object type=&quot;3&quot; unique_id=&quot;16348&quot;&gt;&lt;property id=&quot;20148&quot; value=&quot;5&quot;/&gt;&lt;property id=&quot;20300&quot; value=&quot;Slide 41 - &amp;quot;Use Your “Tools”&amp;quot;&quot;/&gt;&lt;property id=&quot;20307&quot; value=&quot;514&quot;/&gt;&lt;/object&gt;&lt;object type=&quot;3&quot; unique_id=&quot;16349&quot;&gt;&lt;property id=&quot;20148&quot; value=&quot;5&quot;/&gt;&lt;property id=&quot;20300&quot; value=&quot;Slide 42 - &amp;quot;LHC - Free Advancement&amp;quot;&quot;/&gt;&lt;property id=&quot;20307&quot; value=&quot;515&quot;/&gt;&lt;/object&gt;&lt;object type=&quot;3&quot; unique_id=&quot;16350&quot;&gt;&lt;property id=&quot;20148&quot; value=&quot;5&quot;/&gt;&lt;property id=&quot;20300&quot; value=&quot;Slide 43 - &amp;quot;Incentive?&amp;quot;&quot;/&gt;&lt;property id=&quot;20307&quot; value=&quot;516&quot;/&gt;&lt;/object&gt;&lt;object type=&quot;3&quot; unique_id=&quot;16351&quot;&gt;&lt;property id=&quot;20148&quot; value=&quot;5&quot;/&gt;&lt;property id=&quot;20300&quot; value=&quot;Slide 44 - &amp;quot;Fees – NOTE CHANGE!&amp;quot;&quot;/&gt;&lt;property id=&quot;20307&quot; value=&quot;517&quot;/&gt;&lt;/object&gt;&lt;object type=&quot;3&quot; unique_id=&quot;16352&quot;&gt;&lt;property id=&quot;20148&quot; value=&quot;5&quot;/&gt;&lt;property id=&quot;20300&quot; value=&quot;Slide 45 - &amp;quot;Fees&amp;quot;&quot;/&gt;&lt;property id=&quot;20307&quot; value=&quot;518&quot;/&gt;&lt;/object&gt;&lt;object type=&quot;3&quot; unique_id=&quot;16353&quot;&gt;&lt;property id=&quot;20148&quot; value=&quot;5&quot;/&gt;&lt;property id=&quot;20300&quot; value=&quot;Slide 46 - &amp;quot;Journey to Excellence&amp;quot;&quot;/&gt;&lt;property id=&quot;20307&quot; value=&quot;519&quot;/&gt;&lt;/object&gt;&lt;object type=&quot;3&quot; unique_id=&quot;16354&quot;&gt;&lt;property id=&quot;20148&quot; value=&quot;5&quot;/&gt;&lt;property id=&quot;20300&quot; value=&quot;Slide 47 - &amp;quot;Youth Protection Begins with “YOU”&amp;quot;&quot;/&gt;&lt;property id=&quot;20307&quot; value=&quot;520&quot;/&gt;&lt;/object&gt;&lt;object type=&quot;3&quot; unique_id=&quot;16355&quot;&gt;&lt;property id=&quot;20148&quot; value=&quot;5&quot;/&gt;&lt;property id=&quot;20300&quot; value=&quot;Slide 48 - &amp;quot;Update E-mails in System&amp;quot;&quot;/&gt;&lt;property id=&quot;20307&quot; value=&quot;521&quot;/&gt;&lt;/object&gt;&lt;object type=&quot;3&quot; unique_id=&quot;16356&quot;&gt;&lt;property id=&quot;20148&quot; value=&quot;5&quot;/&gt;&lt;property id=&quot;20300&quot; value=&quot;Slide 49 - &amp;quot;The Best “Tool”&amp;quot;&quot;/&gt;&lt;property id=&quot;20307&quot; value=&quot;522&quot;/&gt;&lt;/object&gt;&lt;object type=&quot;3&quot; unique_id=&quot;16357&quot;&gt;&lt;property id=&quot;20148&quot; value=&quot;5&quot;/&gt;&lt;property id=&quot;20300&quot; value=&quot;Slide 50 - &amp;quot;Consider a Turn-in Event&amp;quot;&quot;/&gt;&lt;property id=&quot;20307&quot; value=&quot;523&quot;/&gt;&lt;/object&gt;&lt;object type=&quot;3&quot; unique_id=&quot;16358&quot;&gt;&lt;property id=&quot;20148&quot; value=&quot;5&quot;/&gt;&lt;property id=&quot;20300&quot; value=&quot;Slide 52 - &amp;quot;2 Principles to Ensure Success&amp;quot;&quot;/&gt;&lt;property id=&quot;20307&quot; value=&quot;524&quot;/&gt;&lt;/object&gt;&lt;object type=&quot;3&quot; unique_id=&quot;16359&quot;&gt;&lt;property id=&quot;20148&quot; value=&quot;5&quot;/&gt;&lt;property id=&quot;20300&quot; value=&quot;Slide 53&quot;/&gt;&lt;property id=&quot;20307&quot; value=&quot;525&quot;/&gt;&lt;/object&gt;&lt;object type=&quot;3&quot; unique_id=&quot;16693&quot;&gt;&lt;property id=&quot;20148&quot; value=&quot;5&quot;/&gt;&lt;property id=&quot;20300&quot; value=&quot;Slide 4&quot;/&gt;&lt;property id=&quot;20307&quot; value=&quot;526&quot;/&gt;&lt;/object&gt;&lt;object type=&quot;3&quot; unique_id=&quot;16694&quot;&gt;&lt;property id=&quot;20148&quot; value=&quot;5&quot;/&gt;&lt;property id=&quot;20300&quot; value=&quot;Slide 39 - &amp;quot;Communicate&amp;quot;&quot;/&gt;&lt;property id=&quot;20307&quot; value=&quot;528&quot;/&gt;&lt;/object&gt;&lt;object type=&quot;3&quot; unique_id=&quot;16695&quot;&gt;&lt;property id=&quot;20148&quot; value=&quot;5&quot;/&gt;&lt;property id=&quot;20300&quot; value=&quot;Slide 51 - &amp;quot;Council Turn-in Event&amp;quot;&quot;/&gt;&lt;property id=&quot;20307&quot; value=&quot;527&quot;/&gt;&lt;/object&gt;&lt;/object&gt;&lt;object type=&quot;4&quot; unique_id=&quot;10122&quot;&gt;&lt;/object&gt;&lt;object type=&quot;10&quot; unique_id=&quot;10185&quot;&gt;&lt;object type=&quot;11&quot; unique_id=&quot;10186&quot;&gt;&lt;/object&gt;&lt;/object&gt;&lt;/object&gt;&lt;/database&gt;"/>
  <p:tag name="SECTOMILLISECCONVERTED" val="1"/>
</p:tagLst>
</file>

<file path=ppt/theme/_rels/them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0.xml><?xml version="1.0" encoding="utf-8"?>
<a:theme xmlns:a="http://schemas.openxmlformats.org/drawingml/2006/main" name="2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2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6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6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6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8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9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70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71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72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73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7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7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76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77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54_Concours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7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Concourse">
  <a:themeElements>
    <a:clrScheme name="Concourse 1">
      <a:dk1>
        <a:srgbClr val="000000"/>
      </a:dk1>
      <a:lt1>
        <a:srgbClr val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FFFFFF"/>
      </a:accent3>
      <a:accent4>
        <a:srgbClr val="000000"/>
      </a:accent4>
      <a:accent5>
        <a:srgbClr val="D3ADAC"/>
      </a:accent5>
      <a:accent6>
        <a:srgbClr val="38365C"/>
      </a:accent6>
      <a:hlink>
        <a:srgbClr val="9B7300"/>
      </a:hlink>
      <a:folHlink>
        <a:srgbClr val="D6A73B"/>
      </a:folHlink>
    </a:clrScheme>
    <a:fontScheme name="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ourse 1">
        <a:dk1>
          <a:srgbClr val="000000"/>
        </a:dk1>
        <a:lt1>
          <a:srgbClr val="FFFFFF"/>
        </a:lt1>
        <a:dk2>
          <a:srgbClr val="795339"/>
        </a:dk2>
        <a:lt2>
          <a:srgbClr val="F7EEDD"/>
        </a:lt2>
        <a:accent1>
          <a:srgbClr val="AD2E27"/>
        </a:accent1>
        <a:accent2>
          <a:srgbClr val="3F3D66"/>
        </a:accent2>
        <a:accent3>
          <a:srgbClr val="FFFFFF"/>
        </a:accent3>
        <a:accent4>
          <a:srgbClr val="000000"/>
        </a:accent4>
        <a:accent5>
          <a:srgbClr val="D3ADAC"/>
        </a:accent5>
        <a:accent6>
          <a:srgbClr val="38365C"/>
        </a:accent6>
        <a:hlink>
          <a:srgbClr val="9B7300"/>
        </a:hlink>
        <a:folHlink>
          <a:srgbClr val="D6A73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uman">
    <a:dk1>
      <a:sysClr val="windowText" lastClr="000000"/>
    </a:dk1>
    <a:lt1>
      <a:sysClr val="window" lastClr="FFFFFF"/>
    </a:lt1>
    <a:dk2>
      <a:srgbClr val="795339"/>
    </a:dk2>
    <a:lt2>
      <a:srgbClr val="F7EEDD"/>
    </a:lt2>
    <a:accent1>
      <a:srgbClr val="AD2E27"/>
    </a:accent1>
    <a:accent2>
      <a:srgbClr val="3F3D66"/>
    </a:accent2>
    <a:accent3>
      <a:srgbClr val="17517A"/>
    </a:accent3>
    <a:accent4>
      <a:srgbClr val="877E48"/>
    </a:accent4>
    <a:accent5>
      <a:srgbClr val="AF8B1E"/>
    </a:accent5>
    <a:accent6>
      <a:srgbClr val="A35E21"/>
    </a:accent6>
    <a:hlink>
      <a:srgbClr val="9B7300"/>
    </a:hlink>
    <a:folHlink>
      <a:srgbClr val="D6A73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3977</TotalTime>
  <Words>1352</Words>
  <Application>Microsoft Office PowerPoint</Application>
  <PresentationFormat>On-screen Show (4:3)</PresentationFormat>
  <Paragraphs>189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80</vt:i4>
      </vt:variant>
      <vt:variant>
        <vt:lpstr>Slide Titles</vt:lpstr>
      </vt:variant>
      <vt:variant>
        <vt:i4>38</vt:i4>
      </vt:variant>
    </vt:vector>
  </HeadingPairs>
  <TitlesOfParts>
    <vt:vector size="126" baseType="lpstr">
      <vt:lpstr>ＭＳ Ｐゴシック</vt:lpstr>
      <vt:lpstr>Arial</vt:lpstr>
      <vt:lpstr>Calibri</vt:lpstr>
      <vt:lpstr>Helvetica</vt:lpstr>
      <vt:lpstr>Lucida Sans Unicode</vt:lpstr>
      <vt:lpstr>Verdana</vt:lpstr>
      <vt:lpstr>Wingdings 2</vt:lpstr>
      <vt:lpstr>Wingdings 3</vt:lpstr>
      <vt:lpstr>Concourse</vt:lpstr>
      <vt:lpstr>4_Office Theme</vt:lpstr>
      <vt:lpstr>2_Office Theme</vt:lpstr>
      <vt:lpstr>5_Office Theme</vt:lpstr>
      <vt:lpstr>1_Concourse</vt:lpstr>
      <vt:lpstr>2_Concourse</vt:lpstr>
      <vt:lpstr>3_Concourse</vt:lpstr>
      <vt:lpstr>4_Concourse</vt:lpstr>
      <vt:lpstr>5_Concourse</vt:lpstr>
      <vt:lpstr>6_Concourse</vt:lpstr>
      <vt:lpstr>8_Concourse</vt:lpstr>
      <vt:lpstr>9_Concourse</vt:lpstr>
      <vt:lpstr>10_Concourse</vt:lpstr>
      <vt:lpstr>11_Concourse</vt:lpstr>
      <vt:lpstr>12_Concourse</vt:lpstr>
      <vt:lpstr>13_Concourse</vt:lpstr>
      <vt:lpstr>14_Concourse</vt:lpstr>
      <vt:lpstr>15_Concourse</vt:lpstr>
      <vt:lpstr>16_Concourse</vt:lpstr>
      <vt:lpstr>17_Concourse</vt:lpstr>
      <vt:lpstr>18_Concourse</vt:lpstr>
      <vt:lpstr>19_Concourse</vt:lpstr>
      <vt:lpstr>20_Concourse</vt:lpstr>
      <vt:lpstr>7_Concourse</vt:lpstr>
      <vt:lpstr>22_Concourse</vt:lpstr>
      <vt:lpstr>23_Concourse</vt:lpstr>
      <vt:lpstr>24_Concourse</vt:lpstr>
      <vt:lpstr>25_Concourse</vt:lpstr>
      <vt:lpstr>26_Concourse</vt:lpstr>
      <vt:lpstr>27_Concourse</vt:lpstr>
      <vt:lpstr>28_Concourse</vt:lpstr>
      <vt:lpstr>29_Concourse</vt:lpstr>
      <vt:lpstr>30_Concourse</vt:lpstr>
      <vt:lpstr>31_Concourse</vt:lpstr>
      <vt:lpstr>32_Concourse</vt:lpstr>
      <vt:lpstr>33_Concourse</vt:lpstr>
      <vt:lpstr>34_Concourse</vt:lpstr>
      <vt:lpstr>35_Concourse</vt:lpstr>
      <vt:lpstr>36_Concourse</vt:lpstr>
      <vt:lpstr>37_Concourse</vt:lpstr>
      <vt:lpstr>21_Concourse</vt:lpstr>
      <vt:lpstr>38_Concourse</vt:lpstr>
      <vt:lpstr>39_Concourse</vt:lpstr>
      <vt:lpstr>40_Concourse</vt:lpstr>
      <vt:lpstr>41_Concourse</vt:lpstr>
      <vt:lpstr>42_Concourse</vt:lpstr>
      <vt:lpstr>43_Concourse</vt:lpstr>
      <vt:lpstr>44_Concourse</vt:lpstr>
      <vt:lpstr>45_Concourse</vt:lpstr>
      <vt:lpstr>46_Concourse</vt:lpstr>
      <vt:lpstr>47_Concourse</vt:lpstr>
      <vt:lpstr>48_Concourse</vt:lpstr>
      <vt:lpstr>49_Concourse</vt:lpstr>
      <vt:lpstr>50_Concourse</vt:lpstr>
      <vt:lpstr>51_Concourse</vt:lpstr>
      <vt:lpstr>52_Concourse</vt:lpstr>
      <vt:lpstr>53_Concourse</vt:lpstr>
      <vt:lpstr>55_Concourse</vt:lpstr>
      <vt:lpstr>56_Concourse</vt:lpstr>
      <vt:lpstr>57_Concourse</vt:lpstr>
      <vt:lpstr>58_Concourse</vt:lpstr>
      <vt:lpstr>59_Concourse</vt:lpstr>
      <vt:lpstr>60_Concourse</vt:lpstr>
      <vt:lpstr>61_Concourse</vt:lpstr>
      <vt:lpstr>62_Concourse</vt:lpstr>
      <vt:lpstr>63_Concourse</vt:lpstr>
      <vt:lpstr>65_Concourse</vt:lpstr>
      <vt:lpstr>66_Concourse</vt:lpstr>
      <vt:lpstr>67_Concourse</vt:lpstr>
      <vt:lpstr>68_Concourse</vt:lpstr>
      <vt:lpstr>69_Concourse</vt:lpstr>
      <vt:lpstr>70_Concourse</vt:lpstr>
      <vt:lpstr>71_Concourse</vt:lpstr>
      <vt:lpstr>72_Concourse</vt:lpstr>
      <vt:lpstr>73_Concourse</vt:lpstr>
      <vt:lpstr>74_Concourse</vt:lpstr>
      <vt:lpstr>75_Concourse</vt:lpstr>
      <vt:lpstr>76_Concourse</vt:lpstr>
      <vt:lpstr>77_Concourse</vt:lpstr>
      <vt:lpstr>54_Concourse</vt:lpstr>
      <vt:lpstr>PowerPoint Presentation</vt:lpstr>
      <vt:lpstr>PowerPoint Presentation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Commissioner Awards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EFFECTIVE COMMISSIONER SERVICE</dc:title>
  <dc:creator>tim</dc:creator>
  <cp:lastModifiedBy>MR Marks</cp:lastModifiedBy>
  <cp:revision>455</cp:revision>
  <dcterms:created xsi:type="dcterms:W3CDTF">2009-05-09T14:19:45Z</dcterms:created>
  <dcterms:modified xsi:type="dcterms:W3CDTF">2014-03-11T03:42:41Z</dcterms:modified>
</cp:coreProperties>
</file>